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6" r:id="rId4"/>
    <p:sldId id="268" r:id="rId5"/>
    <p:sldId id="264" r:id="rId6"/>
    <p:sldId id="259" r:id="rId7"/>
    <p:sldId id="260" r:id="rId8"/>
    <p:sldId id="261" r:id="rId9"/>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6.4814814814814811E-2"/>
          <c:y val="0"/>
          <c:w val="0.81704991737143995"/>
          <c:h val="1"/>
        </c:manualLayout>
      </c:layout>
      <c:pie3DChart>
        <c:varyColors val="1"/>
        <c:ser>
          <c:idx val="0"/>
          <c:order val="0"/>
          <c:tx>
            <c:strRef>
              <c:f>Feuil1!$B$1</c:f>
              <c:strCache>
                <c:ptCount val="1"/>
                <c:pt idx="0">
                  <c:v>Ventes</c:v>
                </c:pt>
              </c:strCache>
            </c:strRef>
          </c:tx>
          <c:explosion val="25"/>
          <c:cat>
            <c:strRef>
              <c:f>Feuil1!$A$2:$A$5</c:f>
              <c:strCache>
                <c:ptCount val="4"/>
                <c:pt idx="0">
                  <c:v>Carte Grise</c:v>
                </c:pt>
                <c:pt idx="1">
                  <c:v>Contrôle Tech.</c:v>
                </c:pt>
                <c:pt idx="2">
                  <c:v>Assurance</c:v>
                </c:pt>
                <c:pt idx="3">
                  <c:v>Douane</c:v>
                </c:pt>
              </c:strCache>
            </c:strRef>
          </c:cat>
          <c:val>
            <c:numRef>
              <c:f>Feuil1!$B$2:$B$5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0-D5DA-4F75-B6A2-908BE6B264B4}"/>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B930B-98B4-409B-8DDF-F737E86E7163}" type="doc">
      <dgm:prSet loTypeId="urn:microsoft.com/office/officeart/2005/8/layout/radial4" loCatId="relationship" qsTypeId="urn:microsoft.com/office/officeart/2005/8/quickstyle/3d1" qsCatId="3D" csTypeId="urn:microsoft.com/office/officeart/2005/8/colors/accent1_2" csCatId="accent1" phldr="1"/>
      <dgm:spPr/>
    </dgm:pt>
    <dgm:pt modelId="{7B29954E-FAAD-47E7-A356-7990C4FA9444}">
      <dgm:prSet phldrT="[Texte]" custT="1"/>
      <dgm:spPr>
        <a:solidFill>
          <a:srgbClr val="FF0000"/>
        </a:solidFill>
        <a:ln>
          <a:solidFill>
            <a:schemeClr val="tx1"/>
          </a:solidFill>
        </a:ln>
      </dgm:spPr>
      <dgm:t>
        <a:bodyPr anchor="ctr"/>
        <a:lstStyle/>
        <a:p>
          <a:endParaRPr lang="fr-FR" sz="1100" b="1" i="0" dirty="0">
            <a:solidFill>
              <a:schemeClr val="tx1"/>
            </a:solidFill>
            <a:latin typeface="Arial Unicode MS" pitchFamily="34" charset="-128"/>
            <a:ea typeface="Arial Unicode MS" pitchFamily="34" charset="-128"/>
            <a:cs typeface="Arial Unicode MS" pitchFamily="34" charset="-128"/>
          </a:endParaRPr>
        </a:p>
      </dgm:t>
    </dgm:pt>
    <dgm:pt modelId="{F843E540-5FC1-4329-868C-55182F2A2206}" type="parTrans" cxnId="{2545901A-083F-446D-A624-0755508ADC72}">
      <dgm:prSet/>
      <dgm:spPr/>
      <dgm:t>
        <a:bodyPr/>
        <a:lstStyle/>
        <a:p>
          <a:endParaRPr lang="fr-FR" sz="1100" b="1" i="0">
            <a:solidFill>
              <a:schemeClr val="tx1"/>
            </a:solidFill>
            <a:latin typeface="Arial Unicode MS" pitchFamily="34" charset="-128"/>
            <a:ea typeface="Arial Unicode MS" pitchFamily="34" charset="-128"/>
            <a:cs typeface="Arial Unicode MS" pitchFamily="34" charset="-128"/>
          </a:endParaRPr>
        </a:p>
      </dgm:t>
    </dgm:pt>
    <dgm:pt modelId="{28A4422E-3339-4A31-B3AA-54D964B2116B}" type="sibTrans" cxnId="{2545901A-083F-446D-A624-0755508ADC72}">
      <dgm:prSet/>
      <dgm:spPr/>
      <dgm:t>
        <a:bodyPr/>
        <a:lstStyle/>
        <a:p>
          <a:endParaRPr lang="fr-FR" sz="1100" b="1" i="0">
            <a:solidFill>
              <a:schemeClr val="tx1"/>
            </a:solidFill>
            <a:latin typeface="Arial Unicode MS" pitchFamily="34" charset="-128"/>
            <a:ea typeface="Arial Unicode MS" pitchFamily="34" charset="-128"/>
            <a:cs typeface="Arial Unicode MS" pitchFamily="34" charset="-128"/>
          </a:endParaRPr>
        </a:p>
      </dgm:t>
    </dgm:pt>
    <dgm:pt modelId="{DCC475D9-B769-45AE-937F-8ADBE68EFF19}">
      <dgm:prSet phldrT="[Texte]" custT="1"/>
      <dgm:spPr>
        <a:solidFill>
          <a:schemeClr val="bg1"/>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100" b="1" i="0" dirty="0">
              <a:solidFill>
                <a:schemeClr val="tx1"/>
              </a:solidFill>
              <a:latin typeface="Arial Unicode MS" pitchFamily="34" charset="-128"/>
              <a:ea typeface="Arial Unicode MS" pitchFamily="34" charset="-128"/>
              <a:cs typeface="Arial Unicode MS" pitchFamily="34" charset="-128"/>
            </a:rPr>
            <a:t>Les compagnies d’Assurance</a:t>
          </a:r>
        </a:p>
      </dgm:t>
    </dgm:pt>
    <dgm:pt modelId="{77A20614-7D72-4CB0-9723-C539938B4AA9}" type="parTrans" cxnId="{F867739A-EDA4-4B2E-A31D-9A91F7D97E32}">
      <dgm:prSet/>
      <dgm:spPr>
        <a:solidFill>
          <a:schemeClr val="accent1">
            <a:lumMod val="60000"/>
            <a:lumOff val="40000"/>
          </a:schemeClr>
        </a:solidFill>
      </dgm:spPr>
      <dgm:t>
        <a:bodyPr/>
        <a:lstStyle/>
        <a:p>
          <a:endParaRPr lang="fr-FR" sz="1100" b="1" i="0">
            <a:solidFill>
              <a:schemeClr val="tx1"/>
            </a:solidFill>
            <a:latin typeface="Arial Unicode MS" pitchFamily="34" charset="-128"/>
            <a:ea typeface="Arial Unicode MS" pitchFamily="34" charset="-128"/>
            <a:cs typeface="Arial Unicode MS" pitchFamily="34" charset="-128"/>
          </a:endParaRPr>
        </a:p>
      </dgm:t>
    </dgm:pt>
    <dgm:pt modelId="{299D46E6-3F81-4C1A-8C22-C9CF457970C6}" type="sibTrans" cxnId="{F867739A-EDA4-4B2E-A31D-9A91F7D97E32}">
      <dgm:prSet/>
      <dgm:spPr/>
      <dgm:t>
        <a:bodyPr/>
        <a:lstStyle/>
        <a:p>
          <a:endParaRPr lang="fr-FR" sz="1100" b="1" i="0">
            <a:solidFill>
              <a:schemeClr val="tx1"/>
            </a:solidFill>
            <a:latin typeface="Arial Unicode MS" pitchFamily="34" charset="-128"/>
            <a:ea typeface="Arial Unicode MS" pitchFamily="34" charset="-128"/>
            <a:cs typeface="Arial Unicode MS" pitchFamily="34" charset="-128"/>
          </a:endParaRPr>
        </a:p>
      </dgm:t>
    </dgm:pt>
    <dgm:pt modelId="{C093FE6E-89D5-4DFD-917C-8E1B6091F11B}">
      <dgm:prSet phldrT="[Texte]" custT="1"/>
      <dgm:spPr>
        <a:solidFill>
          <a:schemeClr val="bg1"/>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lstStyle/>
        <a:p>
          <a:r>
            <a:rPr lang="fr-FR" sz="1100" b="1" i="0" dirty="0">
              <a:solidFill>
                <a:schemeClr val="tx1"/>
              </a:solidFill>
              <a:latin typeface="Arial Unicode MS" pitchFamily="34" charset="-128"/>
              <a:ea typeface="Arial Unicode MS" pitchFamily="34" charset="-128"/>
              <a:cs typeface="Arial Unicode MS" pitchFamily="34" charset="-128"/>
            </a:rPr>
            <a:t>ANATT/DGTT</a:t>
          </a:r>
        </a:p>
      </dgm:t>
    </dgm:pt>
    <dgm:pt modelId="{92CD9714-6326-4712-8F0D-303178C8FC5A}" type="parTrans" cxnId="{0F51BC8D-6CB6-4BC3-91C3-DC0A09078602}">
      <dgm:prSet/>
      <dgm:spPr>
        <a:solidFill>
          <a:schemeClr val="accent1">
            <a:lumMod val="60000"/>
            <a:lumOff val="40000"/>
          </a:schemeClr>
        </a:solidFill>
      </dgm:spPr>
      <dgm:t>
        <a:bodyPr/>
        <a:lstStyle/>
        <a:p>
          <a:endParaRPr lang="fr-FR" sz="1100" b="1" i="0">
            <a:latin typeface="Arial Unicode MS" pitchFamily="34" charset="-128"/>
            <a:ea typeface="Arial Unicode MS" pitchFamily="34" charset="-128"/>
            <a:cs typeface="Arial Unicode MS" pitchFamily="34" charset="-128"/>
          </a:endParaRPr>
        </a:p>
      </dgm:t>
    </dgm:pt>
    <dgm:pt modelId="{BEAA07B1-1C9E-41E3-B4C2-8BDAB50112E7}" type="sibTrans" cxnId="{0F51BC8D-6CB6-4BC3-91C3-DC0A09078602}">
      <dgm:prSet/>
      <dgm:spPr/>
      <dgm:t>
        <a:bodyPr/>
        <a:lstStyle/>
        <a:p>
          <a:endParaRPr lang="fr-FR" sz="1100" b="1" i="0">
            <a:latin typeface="Arial Unicode MS" pitchFamily="34" charset="-128"/>
            <a:ea typeface="Arial Unicode MS" pitchFamily="34" charset="-128"/>
            <a:cs typeface="Arial Unicode MS" pitchFamily="34" charset="-128"/>
          </a:endParaRPr>
        </a:p>
      </dgm:t>
    </dgm:pt>
    <dgm:pt modelId="{0078F519-0D11-4D33-82BB-8A75F0B09E20}">
      <dgm:prSet custT="1"/>
      <dgm:spPr>
        <a:solidFill>
          <a:schemeClr val="bg1"/>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ctr"/>
        <a:lstStyle/>
        <a:p>
          <a:r>
            <a:rPr lang="fr-FR" sz="1100" b="1" i="0" dirty="0">
              <a:solidFill>
                <a:schemeClr val="tx1"/>
              </a:solidFill>
              <a:latin typeface="Arial Unicode MS" pitchFamily="34" charset="-128"/>
              <a:ea typeface="Arial Unicode MS" pitchFamily="34" charset="-128"/>
              <a:cs typeface="Arial Unicode MS" pitchFamily="34" charset="-128"/>
            </a:rPr>
            <a:t>Le Centre National de Sécurité Routière</a:t>
          </a:r>
        </a:p>
        <a:p>
          <a:r>
            <a:rPr lang="fr-FR" sz="1100" b="1" i="0" dirty="0">
              <a:solidFill>
                <a:schemeClr val="tx1"/>
              </a:solidFill>
              <a:latin typeface="Arial Unicode MS" pitchFamily="34" charset="-128"/>
              <a:ea typeface="Arial Unicode MS" pitchFamily="34" charset="-128"/>
              <a:cs typeface="Arial Unicode MS" pitchFamily="34" charset="-128"/>
            </a:rPr>
            <a:t>(CNSR)</a:t>
          </a:r>
        </a:p>
      </dgm:t>
    </dgm:pt>
    <dgm:pt modelId="{CC8CDAB3-EF82-4166-B54A-AFCFF4712ACC}" type="parTrans" cxnId="{D0ECE5D8-BF88-407B-A860-B2A6C7B9F016}">
      <dgm:prSet/>
      <dgm:spPr>
        <a:solidFill>
          <a:schemeClr val="accent1">
            <a:lumMod val="60000"/>
            <a:lumOff val="40000"/>
          </a:schemeClr>
        </a:solidFill>
      </dgm:spPr>
      <dgm:t>
        <a:bodyPr/>
        <a:lstStyle/>
        <a:p>
          <a:endParaRPr lang="fr-FR" sz="1100" b="1" i="0">
            <a:latin typeface="Arial Unicode MS" pitchFamily="34" charset="-128"/>
            <a:ea typeface="Arial Unicode MS" pitchFamily="34" charset="-128"/>
            <a:cs typeface="Arial Unicode MS" pitchFamily="34" charset="-128"/>
          </a:endParaRPr>
        </a:p>
      </dgm:t>
    </dgm:pt>
    <dgm:pt modelId="{DE7BB9A5-1F5E-4EFC-9058-C0A89D75E2A5}" type="sibTrans" cxnId="{D0ECE5D8-BF88-407B-A860-B2A6C7B9F016}">
      <dgm:prSet/>
      <dgm:spPr/>
      <dgm:t>
        <a:bodyPr/>
        <a:lstStyle/>
        <a:p>
          <a:endParaRPr lang="fr-FR" sz="1100" b="1" i="0">
            <a:latin typeface="Arial Unicode MS" pitchFamily="34" charset="-128"/>
            <a:ea typeface="Arial Unicode MS" pitchFamily="34" charset="-128"/>
            <a:cs typeface="Arial Unicode MS" pitchFamily="34" charset="-128"/>
          </a:endParaRPr>
        </a:p>
      </dgm:t>
    </dgm:pt>
    <dgm:pt modelId="{9618D834-B7A7-464B-92BF-BFA7CC009E77}">
      <dgm:prSet phldrT="[Texte]" custT="1"/>
      <dgm:spPr>
        <a:solidFill>
          <a:schemeClr val="bg1"/>
        </a:solidFill>
        <a:ln w="76200">
          <a:solidFill>
            <a:schemeClr val="accent1"/>
          </a:solidFill>
          <a:prstDash val="lg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100" b="1" i="0" dirty="0">
              <a:solidFill>
                <a:schemeClr val="tx1"/>
              </a:solidFill>
              <a:latin typeface="Arial Unicode MS" pitchFamily="34" charset="-128"/>
              <a:ea typeface="Arial Unicode MS" pitchFamily="34" charset="-128"/>
              <a:cs typeface="Arial Unicode MS" pitchFamily="34" charset="-128"/>
            </a:rPr>
            <a:t>Douane</a:t>
          </a:r>
        </a:p>
        <a:p>
          <a:r>
            <a:rPr lang="fr-FR" sz="1100" b="1" i="0" dirty="0">
              <a:solidFill>
                <a:schemeClr val="tx1"/>
              </a:solidFill>
              <a:latin typeface="Arial Unicode MS" pitchFamily="34" charset="-128"/>
              <a:ea typeface="Arial Unicode MS" pitchFamily="34" charset="-128"/>
              <a:cs typeface="Arial Unicode MS" pitchFamily="34" charset="-128"/>
            </a:rPr>
            <a:t>Taxe / Véhicule  à moteur</a:t>
          </a:r>
        </a:p>
        <a:p>
          <a:r>
            <a:rPr lang="fr-FR" sz="1100" b="1" i="0" dirty="0">
              <a:solidFill>
                <a:schemeClr val="tx1"/>
              </a:solidFill>
              <a:latin typeface="Arial Unicode MS" pitchFamily="34" charset="-128"/>
              <a:ea typeface="Arial Unicode MS" pitchFamily="34" charset="-128"/>
              <a:cs typeface="Arial Unicode MS" pitchFamily="34" charset="-128"/>
            </a:rPr>
            <a:t>Fourrière</a:t>
          </a:r>
        </a:p>
        <a:p>
          <a:r>
            <a:rPr lang="fr-FR" sz="1100" b="1" i="0" dirty="0">
              <a:solidFill>
                <a:schemeClr val="tx1"/>
              </a:solidFill>
              <a:latin typeface="Arial Unicode MS" pitchFamily="34" charset="-128"/>
              <a:ea typeface="Arial Unicode MS" pitchFamily="34" charset="-128"/>
              <a:cs typeface="Arial Unicode MS" pitchFamily="34" charset="-128"/>
            </a:rPr>
            <a:t>Laissez-Passer</a:t>
          </a:r>
        </a:p>
      </dgm:t>
    </dgm:pt>
    <dgm:pt modelId="{C8FFFD90-DD07-42E9-87E4-B7F9602FA2E4}" type="parTrans" cxnId="{C6604AE7-CE56-4A4E-9229-D6A25E777C06}">
      <dgm:prSet/>
      <dgm:spPr/>
      <dgm:t>
        <a:bodyPr/>
        <a:lstStyle/>
        <a:p>
          <a:endParaRPr lang="fr-FR" sz="1100" b="1" i="0">
            <a:latin typeface="Arial Unicode MS" pitchFamily="34" charset="-128"/>
            <a:ea typeface="Arial Unicode MS" pitchFamily="34" charset="-128"/>
            <a:cs typeface="Arial Unicode MS" pitchFamily="34" charset="-128"/>
          </a:endParaRPr>
        </a:p>
      </dgm:t>
    </dgm:pt>
    <dgm:pt modelId="{F1F1A367-06FB-46B6-AC61-ED0F858643D9}" type="sibTrans" cxnId="{C6604AE7-CE56-4A4E-9229-D6A25E777C06}">
      <dgm:prSet/>
      <dgm:spPr/>
      <dgm:t>
        <a:bodyPr/>
        <a:lstStyle/>
        <a:p>
          <a:endParaRPr lang="fr-FR" sz="1100" b="1" i="0">
            <a:latin typeface="Arial Unicode MS" pitchFamily="34" charset="-128"/>
            <a:ea typeface="Arial Unicode MS" pitchFamily="34" charset="-128"/>
            <a:cs typeface="Arial Unicode MS" pitchFamily="34" charset="-128"/>
          </a:endParaRPr>
        </a:p>
      </dgm:t>
    </dgm:pt>
    <dgm:pt modelId="{C2600AE0-5034-408C-AFE7-EDB0F087CD7A}">
      <dgm:prSet phldrT="[Texte]" custT="1"/>
      <dgm:spPr>
        <a:solidFill>
          <a:schemeClr val="bg1"/>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100" b="1" i="0" dirty="0">
              <a:solidFill>
                <a:schemeClr val="tx1"/>
              </a:solidFill>
              <a:latin typeface="Arial Unicode MS" pitchFamily="34" charset="-128"/>
              <a:ea typeface="Arial Unicode MS" pitchFamily="34" charset="-128"/>
              <a:cs typeface="Arial Unicode MS" pitchFamily="34" charset="-128"/>
            </a:rPr>
            <a:t>Le Ministère de l’intérieur et de la sécurité Publique (MISP)</a:t>
          </a:r>
        </a:p>
      </dgm:t>
    </dgm:pt>
    <dgm:pt modelId="{57D0241E-2404-4094-9EE3-186094E94F50}" type="parTrans" cxnId="{0F90EE8C-ACA0-4C91-B575-C3BD9F997F9B}">
      <dgm:prSet/>
      <dgm:spPr/>
      <dgm:t>
        <a:bodyPr/>
        <a:lstStyle/>
        <a:p>
          <a:endParaRPr lang="fr-FR"/>
        </a:p>
      </dgm:t>
    </dgm:pt>
    <dgm:pt modelId="{13C78428-5A5B-4770-AF22-3E007CD6592A}" type="sibTrans" cxnId="{0F90EE8C-ACA0-4C91-B575-C3BD9F997F9B}">
      <dgm:prSet/>
      <dgm:spPr/>
      <dgm:t>
        <a:bodyPr/>
        <a:lstStyle/>
        <a:p>
          <a:endParaRPr lang="fr-FR"/>
        </a:p>
      </dgm:t>
    </dgm:pt>
    <dgm:pt modelId="{38A8120B-B5B6-482E-9FD2-828B96CF60F0}" type="pres">
      <dgm:prSet presAssocID="{DADB930B-98B4-409B-8DDF-F737E86E7163}" presName="cycle" presStyleCnt="0">
        <dgm:presLayoutVars>
          <dgm:chMax val="1"/>
          <dgm:dir/>
          <dgm:animLvl val="ctr"/>
          <dgm:resizeHandles val="exact"/>
        </dgm:presLayoutVars>
      </dgm:prSet>
      <dgm:spPr/>
    </dgm:pt>
    <dgm:pt modelId="{59E0BCFE-F58D-448C-89C2-B9F73B5BF505}" type="pres">
      <dgm:prSet presAssocID="{7B29954E-FAAD-47E7-A356-7990C4FA9444}" presName="centerShape" presStyleLbl="node0" presStyleIdx="0" presStyleCnt="1"/>
      <dgm:spPr>
        <a:prstGeom prst="flowChartConnector">
          <a:avLst/>
        </a:prstGeom>
      </dgm:spPr>
      <dgm:t>
        <a:bodyPr/>
        <a:lstStyle/>
        <a:p>
          <a:endParaRPr lang="fr-FR"/>
        </a:p>
      </dgm:t>
    </dgm:pt>
    <dgm:pt modelId="{3BB6B7B5-B4B7-46B8-BDAB-B12F4A8619C7}" type="pres">
      <dgm:prSet presAssocID="{92CD9714-6326-4712-8F0D-303178C8FC5A}" presName="parTrans" presStyleLbl="bgSibTrans2D1" presStyleIdx="0" presStyleCnt="5"/>
      <dgm:spPr/>
      <dgm:t>
        <a:bodyPr/>
        <a:lstStyle/>
        <a:p>
          <a:endParaRPr lang="fr-FR"/>
        </a:p>
      </dgm:t>
    </dgm:pt>
    <dgm:pt modelId="{29D279E6-E12A-48F3-B353-C70022547F22}" type="pres">
      <dgm:prSet presAssocID="{C093FE6E-89D5-4DFD-917C-8E1B6091F11B}" presName="node" presStyleLbl="node1" presStyleIdx="0" presStyleCnt="5">
        <dgm:presLayoutVars>
          <dgm:bulletEnabled val="1"/>
        </dgm:presLayoutVars>
      </dgm:prSet>
      <dgm:spPr/>
      <dgm:t>
        <a:bodyPr/>
        <a:lstStyle/>
        <a:p>
          <a:endParaRPr lang="fr-FR"/>
        </a:p>
      </dgm:t>
    </dgm:pt>
    <dgm:pt modelId="{2FD1A026-4E2A-4706-8564-2C09E40E359F}" type="pres">
      <dgm:prSet presAssocID="{CC8CDAB3-EF82-4166-B54A-AFCFF4712ACC}" presName="parTrans" presStyleLbl="bgSibTrans2D1" presStyleIdx="1" presStyleCnt="5"/>
      <dgm:spPr/>
      <dgm:t>
        <a:bodyPr/>
        <a:lstStyle/>
        <a:p>
          <a:endParaRPr lang="fr-FR"/>
        </a:p>
      </dgm:t>
    </dgm:pt>
    <dgm:pt modelId="{149FBD53-E007-4F9F-9E61-C6C58132EA18}" type="pres">
      <dgm:prSet presAssocID="{0078F519-0D11-4D33-82BB-8A75F0B09E20}" presName="node" presStyleLbl="node1" presStyleIdx="1" presStyleCnt="5">
        <dgm:presLayoutVars>
          <dgm:bulletEnabled val="1"/>
        </dgm:presLayoutVars>
      </dgm:prSet>
      <dgm:spPr/>
      <dgm:t>
        <a:bodyPr/>
        <a:lstStyle/>
        <a:p>
          <a:endParaRPr lang="fr-FR"/>
        </a:p>
      </dgm:t>
    </dgm:pt>
    <dgm:pt modelId="{4611C39E-74AA-4F49-A289-DE42A74D6854}" type="pres">
      <dgm:prSet presAssocID="{77A20614-7D72-4CB0-9723-C539938B4AA9}" presName="parTrans" presStyleLbl="bgSibTrans2D1" presStyleIdx="2" presStyleCnt="5"/>
      <dgm:spPr/>
      <dgm:t>
        <a:bodyPr/>
        <a:lstStyle/>
        <a:p>
          <a:endParaRPr lang="fr-FR"/>
        </a:p>
      </dgm:t>
    </dgm:pt>
    <dgm:pt modelId="{79A42BA7-2D0E-4BA5-887B-118659C9B373}" type="pres">
      <dgm:prSet presAssocID="{DCC475D9-B769-45AE-937F-8ADBE68EFF19}" presName="node" presStyleLbl="node1" presStyleIdx="2" presStyleCnt="5">
        <dgm:presLayoutVars>
          <dgm:bulletEnabled val="1"/>
        </dgm:presLayoutVars>
      </dgm:prSet>
      <dgm:spPr/>
      <dgm:t>
        <a:bodyPr/>
        <a:lstStyle/>
        <a:p>
          <a:endParaRPr lang="fr-FR"/>
        </a:p>
      </dgm:t>
    </dgm:pt>
    <dgm:pt modelId="{D34A1DD0-DE88-4B57-B116-11807759EE6D}" type="pres">
      <dgm:prSet presAssocID="{57D0241E-2404-4094-9EE3-186094E94F50}" presName="parTrans" presStyleLbl="bgSibTrans2D1" presStyleIdx="3" presStyleCnt="5"/>
      <dgm:spPr/>
      <dgm:t>
        <a:bodyPr/>
        <a:lstStyle/>
        <a:p>
          <a:endParaRPr lang="fr-FR"/>
        </a:p>
      </dgm:t>
    </dgm:pt>
    <dgm:pt modelId="{42885DE6-132C-4914-AD97-46BD8C28CD21}" type="pres">
      <dgm:prSet presAssocID="{C2600AE0-5034-408C-AFE7-EDB0F087CD7A}" presName="node" presStyleLbl="node1" presStyleIdx="3" presStyleCnt="5">
        <dgm:presLayoutVars>
          <dgm:bulletEnabled val="1"/>
        </dgm:presLayoutVars>
      </dgm:prSet>
      <dgm:spPr/>
      <dgm:t>
        <a:bodyPr/>
        <a:lstStyle/>
        <a:p>
          <a:endParaRPr lang="fr-FR"/>
        </a:p>
      </dgm:t>
    </dgm:pt>
    <dgm:pt modelId="{54535020-8283-4B7B-8FDE-68A3A5E22506}" type="pres">
      <dgm:prSet presAssocID="{C8FFFD90-DD07-42E9-87E4-B7F9602FA2E4}" presName="parTrans" presStyleLbl="bgSibTrans2D1" presStyleIdx="4" presStyleCnt="5"/>
      <dgm:spPr/>
      <dgm:t>
        <a:bodyPr/>
        <a:lstStyle/>
        <a:p>
          <a:endParaRPr lang="fr-FR"/>
        </a:p>
      </dgm:t>
    </dgm:pt>
    <dgm:pt modelId="{A75B8EF4-D344-4C86-B155-BBDF866961C1}" type="pres">
      <dgm:prSet presAssocID="{9618D834-B7A7-464B-92BF-BFA7CC009E77}" presName="node" presStyleLbl="node1" presStyleIdx="4" presStyleCnt="5">
        <dgm:presLayoutVars>
          <dgm:bulletEnabled val="1"/>
        </dgm:presLayoutVars>
      </dgm:prSet>
      <dgm:spPr/>
      <dgm:t>
        <a:bodyPr/>
        <a:lstStyle/>
        <a:p>
          <a:endParaRPr lang="fr-FR"/>
        </a:p>
      </dgm:t>
    </dgm:pt>
  </dgm:ptLst>
  <dgm:cxnLst>
    <dgm:cxn modelId="{C6604AE7-CE56-4A4E-9229-D6A25E777C06}" srcId="{7B29954E-FAAD-47E7-A356-7990C4FA9444}" destId="{9618D834-B7A7-464B-92BF-BFA7CC009E77}" srcOrd="4" destOrd="0" parTransId="{C8FFFD90-DD07-42E9-87E4-B7F9602FA2E4}" sibTransId="{F1F1A367-06FB-46B6-AC61-ED0F858643D9}"/>
    <dgm:cxn modelId="{BC1021DE-A660-44C5-A0F9-3B682055AEC1}" type="presOf" srcId="{0078F519-0D11-4D33-82BB-8A75F0B09E20}" destId="{149FBD53-E007-4F9F-9E61-C6C58132EA18}" srcOrd="0" destOrd="0" presId="urn:microsoft.com/office/officeart/2005/8/layout/radial4"/>
    <dgm:cxn modelId="{F65CC9B2-1E62-472E-B2CA-C498C9623400}" type="presOf" srcId="{92CD9714-6326-4712-8F0D-303178C8FC5A}" destId="{3BB6B7B5-B4B7-46B8-BDAB-B12F4A8619C7}" srcOrd="0" destOrd="0" presId="urn:microsoft.com/office/officeart/2005/8/layout/radial4"/>
    <dgm:cxn modelId="{A276820A-139A-460F-B7DE-ECDFA2E17013}" type="presOf" srcId="{C2600AE0-5034-408C-AFE7-EDB0F087CD7A}" destId="{42885DE6-132C-4914-AD97-46BD8C28CD21}" srcOrd="0" destOrd="0" presId="urn:microsoft.com/office/officeart/2005/8/layout/radial4"/>
    <dgm:cxn modelId="{0F51BC8D-6CB6-4BC3-91C3-DC0A09078602}" srcId="{7B29954E-FAAD-47E7-A356-7990C4FA9444}" destId="{C093FE6E-89D5-4DFD-917C-8E1B6091F11B}" srcOrd="0" destOrd="0" parTransId="{92CD9714-6326-4712-8F0D-303178C8FC5A}" sibTransId="{BEAA07B1-1C9E-41E3-B4C2-8BDAB50112E7}"/>
    <dgm:cxn modelId="{4966DE70-0CF8-4D95-9E22-26FFCAE213B6}" type="presOf" srcId="{C093FE6E-89D5-4DFD-917C-8E1B6091F11B}" destId="{29D279E6-E12A-48F3-B353-C70022547F22}" srcOrd="0" destOrd="0" presId="urn:microsoft.com/office/officeart/2005/8/layout/radial4"/>
    <dgm:cxn modelId="{F4AAF2C5-C940-4BC8-9D1D-22119DF23F81}" type="presOf" srcId="{DCC475D9-B769-45AE-937F-8ADBE68EFF19}" destId="{79A42BA7-2D0E-4BA5-887B-118659C9B373}" srcOrd="0" destOrd="0" presId="urn:microsoft.com/office/officeart/2005/8/layout/radial4"/>
    <dgm:cxn modelId="{E3C51BA8-9EDC-4FC7-8B23-0110987B8539}" type="presOf" srcId="{DADB930B-98B4-409B-8DDF-F737E86E7163}" destId="{38A8120B-B5B6-482E-9FD2-828B96CF60F0}" srcOrd="0" destOrd="0" presId="urn:microsoft.com/office/officeart/2005/8/layout/radial4"/>
    <dgm:cxn modelId="{2545901A-083F-446D-A624-0755508ADC72}" srcId="{DADB930B-98B4-409B-8DDF-F737E86E7163}" destId="{7B29954E-FAAD-47E7-A356-7990C4FA9444}" srcOrd="0" destOrd="0" parTransId="{F843E540-5FC1-4329-868C-55182F2A2206}" sibTransId="{28A4422E-3339-4A31-B3AA-54D964B2116B}"/>
    <dgm:cxn modelId="{581A45D2-3E51-4C8E-81AB-608A39473A21}" type="presOf" srcId="{57D0241E-2404-4094-9EE3-186094E94F50}" destId="{D34A1DD0-DE88-4B57-B116-11807759EE6D}" srcOrd="0" destOrd="0" presId="urn:microsoft.com/office/officeart/2005/8/layout/radial4"/>
    <dgm:cxn modelId="{F867739A-EDA4-4B2E-A31D-9A91F7D97E32}" srcId="{7B29954E-FAAD-47E7-A356-7990C4FA9444}" destId="{DCC475D9-B769-45AE-937F-8ADBE68EFF19}" srcOrd="2" destOrd="0" parTransId="{77A20614-7D72-4CB0-9723-C539938B4AA9}" sibTransId="{299D46E6-3F81-4C1A-8C22-C9CF457970C6}"/>
    <dgm:cxn modelId="{657D7BC5-4B00-4C75-821D-17D084C70D41}" type="presOf" srcId="{C8FFFD90-DD07-42E9-87E4-B7F9602FA2E4}" destId="{54535020-8283-4B7B-8FDE-68A3A5E22506}" srcOrd="0" destOrd="0" presId="urn:microsoft.com/office/officeart/2005/8/layout/radial4"/>
    <dgm:cxn modelId="{5D78AA11-10F8-4582-808A-986B0886D9EC}" type="presOf" srcId="{7B29954E-FAAD-47E7-A356-7990C4FA9444}" destId="{59E0BCFE-F58D-448C-89C2-B9F73B5BF505}" srcOrd="0" destOrd="0" presId="urn:microsoft.com/office/officeart/2005/8/layout/radial4"/>
    <dgm:cxn modelId="{91C18A8B-F959-4289-B6CA-94582BB5F8F1}" type="presOf" srcId="{CC8CDAB3-EF82-4166-B54A-AFCFF4712ACC}" destId="{2FD1A026-4E2A-4706-8564-2C09E40E359F}" srcOrd="0" destOrd="0" presId="urn:microsoft.com/office/officeart/2005/8/layout/radial4"/>
    <dgm:cxn modelId="{ACE18C4E-0FEA-4452-9540-620A60C0AD8F}" type="presOf" srcId="{77A20614-7D72-4CB0-9723-C539938B4AA9}" destId="{4611C39E-74AA-4F49-A289-DE42A74D6854}" srcOrd="0" destOrd="0" presId="urn:microsoft.com/office/officeart/2005/8/layout/radial4"/>
    <dgm:cxn modelId="{C4910356-7C35-40E2-A16C-89DEA82FD9B0}" type="presOf" srcId="{9618D834-B7A7-464B-92BF-BFA7CC009E77}" destId="{A75B8EF4-D344-4C86-B155-BBDF866961C1}" srcOrd="0" destOrd="0" presId="urn:microsoft.com/office/officeart/2005/8/layout/radial4"/>
    <dgm:cxn modelId="{D0ECE5D8-BF88-407B-A860-B2A6C7B9F016}" srcId="{7B29954E-FAAD-47E7-A356-7990C4FA9444}" destId="{0078F519-0D11-4D33-82BB-8A75F0B09E20}" srcOrd="1" destOrd="0" parTransId="{CC8CDAB3-EF82-4166-B54A-AFCFF4712ACC}" sibTransId="{DE7BB9A5-1F5E-4EFC-9058-C0A89D75E2A5}"/>
    <dgm:cxn modelId="{0F90EE8C-ACA0-4C91-B575-C3BD9F997F9B}" srcId="{7B29954E-FAAD-47E7-A356-7990C4FA9444}" destId="{C2600AE0-5034-408C-AFE7-EDB0F087CD7A}" srcOrd="3" destOrd="0" parTransId="{57D0241E-2404-4094-9EE3-186094E94F50}" sibTransId="{13C78428-5A5B-4770-AF22-3E007CD6592A}"/>
    <dgm:cxn modelId="{5613A400-DF67-4D08-B521-30C4D34893AE}" type="presParOf" srcId="{38A8120B-B5B6-482E-9FD2-828B96CF60F0}" destId="{59E0BCFE-F58D-448C-89C2-B9F73B5BF505}" srcOrd="0" destOrd="0" presId="urn:microsoft.com/office/officeart/2005/8/layout/radial4"/>
    <dgm:cxn modelId="{C8E1821D-6D65-49AF-949F-F9C7D6328549}" type="presParOf" srcId="{38A8120B-B5B6-482E-9FD2-828B96CF60F0}" destId="{3BB6B7B5-B4B7-46B8-BDAB-B12F4A8619C7}" srcOrd="1" destOrd="0" presId="urn:microsoft.com/office/officeart/2005/8/layout/radial4"/>
    <dgm:cxn modelId="{F92D594E-9B97-4AB0-9702-A4E37DDB626C}" type="presParOf" srcId="{38A8120B-B5B6-482E-9FD2-828B96CF60F0}" destId="{29D279E6-E12A-48F3-B353-C70022547F22}" srcOrd="2" destOrd="0" presId="urn:microsoft.com/office/officeart/2005/8/layout/radial4"/>
    <dgm:cxn modelId="{34F8AD46-D398-47BC-B4A5-7BA9B22E0A49}" type="presParOf" srcId="{38A8120B-B5B6-482E-9FD2-828B96CF60F0}" destId="{2FD1A026-4E2A-4706-8564-2C09E40E359F}" srcOrd="3" destOrd="0" presId="urn:microsoft.com/office/officeart/2005/8/layout/radial4"/>
    <dgm:cxn modelId="{153C1DE2-8E69-40F0-A590-77F6F134A575}" type="presParOf" srcId="{38A8120B-B5B6-482E-9FD2-828B96CF60F0}" destId="{149FBD53-E007-4F9F-9E61-C6C58132EA18}" srcOrd="4" destOrd="0" presId="urn:microsoft.com/office/officeart/2005/8/layout/radial4"/>
    <dgm:cxn modelId="{33E4CFAD-5BD9-4357-8EBC-75458341D67A}" type="presParOf" srcId="{38A8120B-B5B6-482E-9FD2-828B96CF60F0}" destId="{4611C39E-74AA-4F49-A289-DE42A74D6854}" srcOrd="5" destOrd="0" presId="urn:microsoft.com/office/officeart/2005/8/layout/radial4"/>
    <dgm:cxn modelId="{5ECCB276-854B-4B57-8072-305326AA6C80}" type="presParOf" srcId="{38A8120B-B5B6-482E-9FD2-828B96CF60F0}" destId="{79A42BA7-2D0E-4BA5-887B-118659C9B373}" srcOrd="6" destOrd="0" presId="urn:microsoft.com/office/officeart/2005/8/layout/radial4"/>
    <dgm:cxn modelId="{A7CC7E1C-2BF5-4A05-97DD-67675EB87A26}" type="presParOf" srcId="{38A8120B-B5B6-482E-9FD2-828B96CF60F0}" destId="{D34A1DD0-DE88-4B57-B116-11807759EE6D}" srcOrd="7" destOrd="0" presId="urn:microsoft.com/office/officeart/2005/8/layout/radial4"/>
    <dgm:cxn modelId="{C3F47295-470B-4500-9CDE-1370F40CC7F8}" type="presParOf" srcId="{38A8120B-B5B6-482E-9FD2-828B96CF60F0}" destId="{42885DE6-132C-4914-AD97-46BD8C28CD21}" srcOrd="8" destOrd="0" presId="urn:microsoft.com/office/officeart/2005/8/layout/radial4"/>
    <dgm:cxn modelId="{124662D3-32D9-4276-BBEB-BF11A43D903E}" type="presParOf" srcId="{38A8120B-B5B6-482E-9FD2-828B96CF60F0}" destId="{54535020-8283-4B7B-8FDE-68A3A5E22506}" srcOrd="9" destOrd="0" presId="urn:microsoft.com/office/officeart/2005/8/layout/radial4"/>
    <dgm:cxn modelId="{83049A53-7B26-4D6D-8A2B-8B0FC0A595B8}" type="presParOf" srcId="{38A8120B-B5B6-482E-9FD2-828B96CF60F0}" destId="{A75B8EF4-D344-4C86-B155-BBDF866961C1}" srcOrd="10"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0BCFE-F58D-448C-89C2-B9F73B5BF505}">
      <dsp:nvSpPr>
        <dsp:cNvPr id="0" name=""/>
        <dsp:cNvSpPr/>
      </dsp:nvSpPr>
      <dsp:spPr>
        <a:xfrm>
          <a:off x="3119546" y="2954946"/>
          <a:ext cx="2161957" cy="2161957"/>
        </a:xfrm>
        <a:prstGeom prst="flowChartConnector">
          <a:avLst/>
        </a:prstGeom>
        <a:solidFill>
          <a:srgbClr val="FF0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fr-FR" sz="1100" b="1" i="0" kern="1200" dirty="0">
            <a:solidFill>
              <a:schemeClr val="tx1"/>
            </a:solidFill>
            <a:latin typeface="Arial Unicode MS" pitchFamily="34" charset="-128"/>
            <a:ea typeface="Arial Unicode MS" pitchFamily="34" charset="-128"/>
            <a:cs typeface="Arial Unicode MS" pitchFamily="34" charset="-128"/>
          </a:endParaRPr>
        </a:p>
      </dsp:txBody>
      <dsp:txXfrm>
        <a:off x="3436157" y="3271557"/>
        <a:ext cx="1528735" cy="1528735"/>
      </dsp:txXfrm>
    </dsp:sp>
    <dsp:sp modelId="{3BB6B7B5-B4B7-46B8-BDAB-B12F4A8619C7}">
      <dsp:nvSpPr>
        <dsp:cNvPr id="0" name=""/>
        <dsp:cNvSpPr/>
      </dsp:nvSpPr>
      <dsp:spPr>
        <a:xfrm rot="10800000">
          <a:off x="1027573" y="3727846"/>
          <a:ext cx="1976914" cy="616157"/>
        </a:xfrm>
        <a:prstGeom prst="lef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D279E6-E12A-48F3-B353-C70022547F22}">
      <dsp:nvSpPr>
        <dsp:cNvPr id="0" name=""/>
        <dsp:cNvSpPr/>
      </dsp:nvSpPr>
      <dsp:spPr>
        <a:xfrm>
          <a:off x="643" y="3214381"/>
          <a:ext cx="2053859" cy="1643087"/>
        </a:xfrm>
        <a:prstGeom prst="roundRect">
          <a:avLst>
            <a:gd name="adj" fmla="val 10000"/>
          </a:avLst>
        </a:prstGeom>
        <a:solidFill>
          <a:schemeClr val="bg1"/>
        </a:solidFill>
        <a:ln w="76200">
          <a:solidFill>
            <a:srgbClr val="FF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ANATT/DGTT</a:t>
          </a:r>
        </a:p>
      </dsp:txBody>
      <dsp:txXfrm>
        <a:off x="48767" y="3262505"/>
        <a:ext cx="1957611" cy="1546839"/>
      </dsp:txXfrm>
    </dsp:sp>
    <dsp:sp modelId="{2FD1A026-4E2A-4706-8564-2C09E40E359F}">
      <dsp:nvSpPr>
        <dsp:cNvPr id="0" name=""/>
        <dsp:cNvSpPr/>
      </dsp:nvSpPr>
      <dsp:spPr>
        <a:xfrm rot="13500000">
          <a:off x="1667396" y="2183175"/>
          <a:ext cx="1976914" cy="616157"/>
        </a:xfrm>
        <a:prstGeom prst="lef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9FBD53-E007-4F9F-9E61-C6C58132EA18}">
      <dsp:nvSpPr>
        <dsp:cNvPr id="0" name=""/>
        <dsp:cNvSpPr/>
      </dsp:nvSpPr>
      <dsp:spPr>
        <a:xfrm>
          <a:off x="929979" y="970765"/>
          <a:ext cx="2053859" cy="1643087"/>
        </a:xfrm>
        <a:prstGeom prst="roundRect">
          <a:avLst>
            <a:gd name="adj" fmla="val 10000"/>
          </a:avLst>
        </a:prstGeom>
        <a:solidFill>
          <a:schemeClr val="bg1"/>
        </a:solidFill>
        <a:ln w="76200">
          <a:solidFill>
            <a:srgbClr val="FF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Le Centre National de Sécurité Routière</a:t>
          </a:r>
        </a:p>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(CNSR)</a:t>
          </a:r>
        </a:p>
      </dsp:txBody>
      <dsp:txXfrm>
        <a:off x="978103" y="1018889"/>
        <a:ext cx="1957611" cy="1546839"/>
      </dsp:txXfrm>
    </dsp:sp>
    <dsp:sp modelId="{4611C39E-74AA-4F49-A289-DE42A74D6854}">
      <dsp:nvSpPr>
        <dsp:cNvPr id="0" name=""/>
        <dsp:cNvSpPr/>
      </dsp:nvSpPr>
      <dsp:spPr>
        <a:xfrm rot="16200000">
          <a:off x="3212067" y="1543351"/>
          <a:ext cx="1976914" cy="616157"/>
        </a:xfrm>
        <a:prstGeom prst="lef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A42BA7-2D0E-4BA5-887B-118659C9B373}">
      <dsp:nvSpPr>
        <dsp:cNvPr id="0" name=""/>
        <dsp:cNvSpPr/>
      </dsp:nvSpPr>
      <dsp:spPr>
        <a:xfrm>
          <a:off x="3173595" y="41429"/>
          <a:ext cx="2053859" cy="1643087"/>
        </a:xfrm>
        <a:prstGeom prst="roundRect">
          <a:avLst>
            <a:gd name="adj" fmla="val 10000"/>
          </a:avLst>
        </a:prstGeom>
        <a:solidFill>
          <a:schemeClr val="bg1"/>
        </a:solidFill>
        <a:ln w="76200">
          <a:solidFill>
            <a:srgbClr val="FF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Les compagnies d’Assurance</a:t>
          </a:r>
        </a:p>
      </dsp:txBody>
      <dsp:txXfrm>
        <a:off x="3221719" y="89553"/>
        <a:ext cx="1957611" cy="1546839"/>
      </dsp:txXfrm>
    </dsp:sp>
    <dsp:sp modelId="{D34A1DD0-DE88-4B57-B116-11807759EE6D}">
      <dsp:nvSpPr>
        <dsp:cNvPr id="0" name=""/>
        <dsp:cNvSpPr/>
      </dsp:nvSpPr>
      <dsp:spPr>
        <a:xfrm rot="18900000">
          <a:off x="4756738" y="2183175"/>
          <a:ext cx="1976914" cy="61615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885DE6-132C-4914-AD97-46BD8C28CD21}">
      <dsp:nvSpPr>
        <dsp:cNvPr id="0" name=""/>
        <dsp:cNvSpPr/>
      </dsp:nvSpPr>
      <dsp:spPr>
        <a:xfrm>
          <a:off x="5417210" y="970765"/>
          <a:ext cx="2053859" cy="1643087"/>
        </a:xfrm>
        <a:prstGeom prst="roundRect">
          <a:avLst>
            <a:gd name="adj" fmla="val 10000"/>
          </a:avLst>
        </a:prstGeom>
        <a:solidFill>
          <a:schemeClr val="bg1"/>
        </a:solidFill>
        <a:ln w="76200">
          <a:solidFill>
            <a:srgbClr val="FF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Le Ministère de l’intérieur et de la sécurité Publique (MISP)</a:t>
          </a:r>
        </a:p>
      </dsp:txBody>
      <dsp:txXfrm>
        <a:off x="5465334" y="1018889"/>
        <a:ext cx="1957611" cy="1546839"/>
      </dsp:txXfrm>
    </dsp:sp>
    <dsp:sp modelId="{54535020-8283-4B7B-8FDE-68A3A5E22506}">
      <dsp:nvSpPr>
        <dsp:cNvPr id="0" name=""/>
        <dsp:cNvSpPr/>
      </dsp:nvSpPr>
      <dsp:spPr>
        <a:xfrm>
          <a:off x="5396562" y="3727846"/>
          <a:ext cx="1976914" cy="61615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5B8EF4-D344-4C86-B155-BBDF866961C1}">
      <dsp:nvSpPr>
        <dsp:cNvPr id="0" name=""/>
        <dsp:cNvSpPr/>
      </dsp:nvSpPr>
      <dsp:spPr>
        <a:xfrm>
          <a:off x="6346547" y="3214381"/>
          <a:ext cx="2053859" cy="1643087"/>
        </a:xfrm>
        <a:prstGeom prst="roundRect">
          <a:avLst>
            <a:gd name="adj" fmla="val 10000"/>
          </a:avLst>
        </a:prstGeom>
        <a:solidFill>
          <a:schemeClr val="bg1"/>
        </a:solidFill>
        <a:ln w="76200">
          <a:solidFill>
            <a:schemeClr val="accent1"/>
          </a:solidFill>
          <a:prstDash val="lgDash"/>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Douane</a:t>
          </a:r>
        </a:p>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Taxe / Véhicule  à moteur</a:t>
          </a:r>
        </a:p>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Fourrière</a:t>
          </a:r>
        </a:p>
        <a:p>
          <a:pPr lvl="0" algn="ctr" defTabSz="488950">
            <a:lnSpc>
              <a:spcPct val="90000"/>
            </a:lnSpc>
            <a:spcBef>
              <a:spcPct val="0"/>
            </a:spcBef>
            <a:spcAft>
              <a:spcPct val="35000"/>
            </a:spcAft>
          </a:pPr>
          <a:r>
            <a:rPr lang="fr-FR" sz="1100" b="1" i="0" kern="1200" dirty="0">
              <a:solidFill>
                <a:schemeClr val="tx1"/>
              </a:solidFill>
              <a:latin typeface="Arial Unicode MS" pitchFamily="34" charset="-128"/>
              <a:ea typeface="Arial Unicode MS" pitchFamily="34" charset="-128"/>
              <a:cs typeface="Arial Unicode MS" pitchFamily="34" charset="-128"/>
            </a:rPr>
            <a:t>Laissez-Passer</a:t>
          </a:r>
        </a:p>
      </dsp:txBody>
      <dsp:txXfrm>
        <a:off x="6394671" y="3262505"/>
        <a:ext cx="1957611" cy="154683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0.2693</cdr:x>
      <cdr:y>0.22906</cdr:y>
    </cdr:from>
    <cdr:to>
      <cdr:x>0.42486</cdr:x>
      <cdr:y>0.30567</cdr:y>
    </cdr:to>
    <cdr:sp macro="" textlink="">
      <cdr:nvSpPr>
        <cdr:cNvPr id="2" name="ZoneTexte 1"/>
        <cdr:cNvSpPr txBox="1"/>
      </cdr:nvSpPr>
      <cdr:spPr>
        <a:xfrm xmlns:a="http://schemas.openxmlformats.org/drawingml/2006/main">
          <a:off x="2216245" y="1036712"/>
          <a:ext cx="1280197" cy="34672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fr-FR" sz="1800" b="1" dirty="0">
              <a:solidFill>
                <a:srgbClr val="FFFFFF"/>
              </a:solidFill>
            </a:rPr>
            <a:t>Carte Grise</a:t>
          </a:r>
        </a:p>
      </cdr:txBody>
    </cdr:sp>
  </cdr:relSizeAnchor>
  <cdr:relSizeAnchor xmlns:cdr="http://schemas.openxmlformats.org/drawingml/2006/chartDrawing">
    <cdr:from>
      <cdr:x>0.52116</cdr:x>
      <cdr:y>0.58773</cdr:y>
    </cdr:from>
    <cdr:to>
      <cdr:x>0.67672</cdr:x>
      <cdr:y>0.79873</cdr:y>
    </cdr:to>
    <cdr:sp macro="" textlink="">
      <cdr:nvSpPr>
        <cdr:cNvPr id="3" name="ZoneTexte 1"/>
        <cdr:cNvSpPr txBox="1"/>
      </cdr:nvSpPr>
      <cdr:spPr>
        <a:xfrm xmlns:a="http://schemas.openxmlformats.org/drawingml/2006/main">
          <a:off x="4288904" y="2660035"/>
          <a:ext cx="1280197" cy="9549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fr-FR" sz="1800" b="1" dirty="0">
              <a:solidFill>
                <a:srgbClr val="FFFFFF"/>
              </a:solidFill>
            </a:rPr>
            <a:t>Douane</a:t>
          </a:r>
        </a:p>
        <a:p xmlns:a="http://schemas.openxmlformats.org/drawingml/2006/main">
          <a:pPr algn="ctr"/>
          <a:r>
            <a:rPr lang="fr-FR" sz="1800" b="1" dirty="0">
              <a:solidFill>
                <a:srgbClr val="FFFFFF"/>
              </a:solidFill>
            </a:rPr>
            <a:t>&amp;</a:t>
          </a:r>
        </a:p>
        <a:p xmlns:a="http://schemas.openxmlformats.org/drawingml/2006/main">
          <a:pPr algn="ctr"/>
          <a:r>
            <a:rPr lang="fr-FR" sz="1800" b="1" dirty="0">
              <a:solidFill>
                <a:srgbClr val="FFFFFF"/>
              </a:solidFill>
            </a:rPr>
            <a:t>Taxe / VM</a:t>
          </a:r>
        </a:p>
      </cdr:txBody>
    </cdr:sp>
  </cdr:relSizeAnchor>
  <cdr:relSizeAnchor xmlns:cdr="http://schemas.openxmlformats.org/drawingml/2006/chartDrawing">
    <cdr:from>
      <cdr:x>0.51893</cdr:x>
      <cdr:y>0.22906</cdr:y>
    </cdr:from>
    <cdr:to>
      <cdr:x>0.71347</cdr:x>
      <cdr:y>0.31433</cdr:y>
    </cdr:to>
    <cdr:sp macro="" textlink="">
      <cdr:nvSpPr>
        <cdr:cNvPr id="4" name="ZoneTexte 1"/>
        <cdr:cNvSpPr txBox="1"/>
      </cdr:nvSpPr>
      <cdr:spPr>
        <a:xfrm xmlns:a="http://schemas.openxmlformats.org/drawingml/2006/main">
          <a:off x="4270603" y="1036712"/>
          <a:ext cx="1600962" cy="385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400" b="1" dirty="0">
              <a:solidFill>
                <a:schemeClr val="bg1"/>
              </a:solidFill>
            </a:rPr>
            <a:t>Contrôle technique</a:t>
          </a:r>
        </a:p>
      </cdr:txBody>
    </cdr:sp>
  </cdr:relSizeAnchor>
  <cdr:relSizeAnchor xmlns:cdr="http://schemas.openxmlformats.org/drawingml/2006/chartDrawing">
    <cdr:from>
      <cdr:x>0.01927</cdr:x>
      <cdr:y>0.02223</cdr:y>
    </cdr:from>
    <cdr:to>
      <cdr:x>0.20376</cdr:x>
      <cdr:y>0.26713</cdr:y>
    </cdr:to>
    <cdr:pic>
      <cdr:nvPicPr>
        <cdr:cNvPr id="5" name="chart">
          <a:extLst xmlns:a="http://schemas.openxmlformats.org/drawingml/2006/main">
            <a:ext uri="{FF2B5EF4-FFF2-40B4-BE49-F238E27FC236}">
              <a16:creationId xmlns:a16="http://schemas.microsoft.com/office/drawing/2014/main" xmlns="" id="{C6A7E9A1-C8C3-47A1-95F3-689D64CA399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8552" y="100608"/>
          <a:ext cx="1518320" cy="110843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6363" cy="511731"/>
          </a:xfrm>
          <a:prstGeom prst="rect">
            <a:avLst/>
          </a:prstGeom>
        </p:spPr>
        <p:txBody>
          <a:bodyPr vert="horz" lIns="99042" tIns="49522" rIns="99042" bIns="49522" rtlCol="0"/>
          <a:lstStyle>
            <a:lvl1pPr algn="l">
              <a:defRPr sz="1300"/>
            </a:lvl1pPr>
          </a:lstStyle>
          <a:p>
            <a:endParaRPr lang="fr-FR"/>
          </a:p>
        </p:txBody>
      </p:sp>
      <p:sp>
        <p:nvSpPr>
          <p:cNvPr id="3" name="Espace réservé de la date 2"/>
          <p:cNvSpPr>
            <a:spLocks noGrp="1"/>
          </p:cNvSpPr>
          <p:nvPr>
            <p:ph type="dt" idx="1"/>
          </p:nvPr>
        </p:nvSpPr>
        <p:spPr>
          <a:xfrm>
            <a:off x="4021294" y="1"/>
            <a:ext cx="3076363" cy="511731"/>
          </a:xfrm>
          <a:prstGeom prst="rect">
            <a:avLst/>
          </a:prstGeom>
        </p:spPr>
        <p:txBody>
          <a:bodyPr vert="horz" lIns="99042" tIns="49522" rIns="99042" bIns="49522" rtlCol="0"/>
          <a:lstStyle>
            <a:lvl1pPr algn="r">
              <a:defRPr sz="1300"/>
            </a:lvl1pPr>
          </a:lstStyle>
          <a:p>
            <a:fld id="{3DC103B3-DF90-D54A-8201-D59C30A8C915}" type="datetimeFigureOut">
              <a:rPr lang="fr-FR" smtClean="0"/>
              <a:t>04/04/2023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2" tIns="49522" rIns="99042" bIns="49522"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2" tIns="49522" rIns="99042" bIns="4952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2" tIns="49522" rIns="99042" bIns="4952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2" tIns="49522" rIns="99042" bIns="49522" rtlCol="0" anchor="b"/>
          <a:lstStyle>
            <a:lvl1pPr algn="r">
              <a:defRPr sz="1300"/>
            </a:lvl1pPr>
          </a:lstStyle>
          <a:p>
            <a:fld id="{5EC74FB7-4D8F-B344-80A5-6B0AD0283284}" type="slidenum">
              <a:rPr lang="fr-FR" smtClean="0"/>
              <a:t>‹N°›</a:t>
            </a:fld>
            <a:endParaRPr lang="fr-FR"/>
          </a:p>
        </p:txBody>
      </p:sp>
    </p:spTree>
    <p:extLst>
      <p:ext uri="{BB962C8B-B14F-4D97-AF65-F5344CB8AC3E}">
        <p14:creationId xmlns:p14="http://schemas.microsoft.com/office/powerpoint/2010/main" val="1804451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A9FE78C-BF4F-F343-902D-2E652F0E0172}" type="datetimeFigureOut">
              <a:rPr lang="fr-FR" smtClean="0"/>
              <a:t>04/04/2023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A9FE78C-BF4F-F343-902D-2E652F0E0172}" type="datetimeFigureOut">
              <a:rPr lang="fr-FR" smtClean="0"/>
              <a:t>04/04/2023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A9FE78C-BF4F-F343-902D-2E652F0E0172}" type="datetimeFigureOut">
              <a:rPr lang="fr-FR" smtClean="0"/>
              <a:t>04/04/2023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9FE78C-BF4F-F343-902D-2E652F0E0172}" type="datetimeFigureOut">
              <a:rPr lang="fr-FR" smtClean="0"/>
              <a:t>04/04/2023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A9FE78C-BF4F-F343-902D-2E652F0E0172}" type="datetimeFigureOut">
              <a:rPr lang="fr-FR" smtClean="0"/>
              <a:t>04/04/2023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A9FE78C-BF4F-F343-902D-2E652F0E0172}" type="datetimeFigureOut">
              <a:rPr lang="fr-FR" smtClean="0"/>
              <a:t>04/04/2023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A6BD36-9898-3248-BA53-FD124681ADA7}"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FE78C-BF4F-F343-902D-2E652F0E0172}" type="datetimeFigureOut">
              <a:rPr lang="fr-FR" smtClean="0"/>
              <a:t>04/04/2023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6BD36-9898-3248-BA53-FD124681ADA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04975" y="171450"/>
            <a:ext cx="6789068" cy="6405736"/>
            <a:chOff x="1704975" y="171450"/>
            <a:chExt cx="6789068" cy="6405736"/>
          </a:xfrm>
        </p:grpSpPr>
        <p:pic>
          <p:nvPicPr>
            <p:cNvPr id="6146" name="Picture 2" descr="D:\Catalogue des produits 2013\28 - EDFPS\LIGHT\Copie de EDFPS 5.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2" t="780" b="30761"/>
            <a:stretch/>
          </p:blipFill>
          <p:spPr bwMode="auto">
            <a:xfrm>
              <a:off x="1704975" y="171450"/>
              <a:ext cx="6789068" cy="64057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DS Consulting\LOGO 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20721">
              <a:off x="4727795" y="5183003"/>
              <a:ext cx="368281" cy="32327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Image 5" descr="1-14121G52154C7.png"/>
          <p:cNvPicPr>
            <a:picLocks noChangeAspect="1"/>
          </p:cNvPicPr>
          <p:nvPr/>
        </p:nvPicPr>
        <p:blipFill>
          <a:blip r:embed="rId4"/>
          <a:stretch>
            <a:fillRect/>
          </a:stretch>
        </p:blipFill>
        <p:spPr>
          <a:xfrm>
            <a:off x="5865440" y="244872"/>
            <a:ext cx="2378968" cy="1812547"/>
          </a:xfrm>
          <a:prstGeom prst="rect">
            <a:avLst/>
          </a:prstGeom>
        </p:spPr>
      </p:pic>
      <p:sp>
        <p:nvSpPr>
          <p:cNvPr id="2" name="Titre 1"/>
          <p:cNvSpPr>
            <a:spLocks noGrp="1"/>
          </p:cNvSpPr>
          <p:nvPr>
            <p:ph type="ctrTitle"/>
          </p:nvPr>
        </p:nvSpPr>
        <p:spPr/>
        <p:txBody>
          <a:bodyPr>
            <a:normAutofit fontScale="90000"/>
          </a:bodyPr>
          <a:lstStyle/>
          <a:p>
            <a:r>
              <a:rPr lang="fr-FR" b="1" dirty="0"/>
              <a:t>P</a:t>
            </a:r>
            <a:r>
              <a:rPr lang="fr-FR" dirty="0"/>
              <a:t>lateforme </a:t>
            </a:r>
            <a:r>
              <a:rPr lang="fr-FR" b="1" dirty="0"/>
              <a:t>UN</a:t>
            </a:r>
            <a:r>
              <a:rPr lang="fr-FR" dirty="0"/>
              <a:t>ique d’</a:t>
            </a:r>
            <a:r>
              <a:rPr lang="fr-FR" b="1" dirty="0"/>
              <a:t>I</a:t>
            </a:r>
            <a:r>
              <a:rPr lang="fr-FR" dirty="0"/>
              <a:t>dentification et de </a:t>
            </a:r>
            <a:r>
              <a:rPr lang="fr-FR" b="1" dirty="0" err="1"/>
              <a:t>CO</a:t>
            </a:r>
            <a:r>
              <a:rPr lang="fr-FR" dirty="0" err="1"/>
              <a:t>ntrôle</a:t>
            </a:r>
            <a:r>
              <a:rPr lang="fr-FR" dirty="0"/>
              <a:t> des </a:t>
            </a:r>
            <a:r>
              <a:rPr lang="fr-FR" b="1" dirty="0"/>
              <a:t>V</a:t>
            </a:r>
            <a:r>
              <a:rPr lang="fr-FR" dirty="0"/>
              <a:t>éhicules </a:t>
            </a:r>
            <a:r>
              <a:rPr lang="fr-FR" dirty="0">
                <a:solidFill>
                  <a:srgbClr val="FF0000"/>
                </a:solidFill>
              </a:rPr>
              <a:t>PUNICOV1.0</a:t>
            </a:r>
          </a:p>
        </p:txBody>
      </p:sp>
      <p:sp>
        <p:nvSpPr>
          <p:cNvPr id="7" name="ZoneTexte 1"/>
          <p:cNvSpPr txBox="1"/>
          <p:nvPr/>
        </p:nvSpPr>
        <p:spPr>
          <a:xfrm>
            <a:off x="503145" y="5244056"/>
            <a:ext cx="720216" cy="20116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a:t>SOMMAIRE</a:t>
            </a:r>
          </a:p>
        </p:txBody>
      </p:sp>
      <p:sp>
        <p:nvSpPr>
          <p:cNvPr id="6" name="Titre 5"/>
          <p:cNvSpPr>
            <a:spLocks noGrp="1"/>
          </p:cNvSpPr>
          <p:nvPr>
            <p:ph type="ctrTitle"/>
          </p:nvPr>
        </p:nvSpPr>
        <p:spPr>
          <a:xfrm>
            <a:off x="685800" y="1410345"/>
            <a:ext cx="7772400" cy="3674839"/>
          </a:xfrm>
        </p:spPr>
        <p:txBody>
          <a:bodyPr>
            <a:noAutofit/>
          </a:bodyPr>
          <a:lstStyle/>
          <a:p>
            <a:pPr algn="l"/>
            <a:r>
              <a:rPr lang="fr-FR" sz="2800" dirty="0"/>
              <a:t>1. Présentation PUNICOV 1.0</a:t>
            </a:r>
            <a:br>
              <a:rPr lang="fr-FR" sz="2800" dirty="0"/>
            </a:br>
            <a:r>
              <a:rPr lang="fr-FR" sz="2800" dirty="0"/>
              <a:t>2. Production et délivrance des titres de transports</a:t>
            </a:r>
            <a:br>
              <a:rPr lang="fr-FR" sz="2800" dirty="0"/>
            </a:br>
            <a:r>
              <a:rPr lang="fr-FR" sz="2800" dirty="0"/>
              <a:t>3. Composants de la plateforme</a:t>
            </a:r>
            <a:br>
              <a:rPr lang="fr-FR" sz="2800" dirty="0"/>
            </a:br>
            <a:r>
              <a:rPr lang="fr-FR" sz="2800" dirty="0"/>
              <a:t>4. Description du Processus</a:t>
            </a:r>
            <a:br>
              <a:rPr lang="fr-FR" sz="2800" dirty="0"/>
            </a:br>
            <a:r>
              <a:rPr lang="fr-FR" sz="2800" dirty="0"/>
              <a:t>5. Acteurs de la plateforme</a:t>
            </a:r>
            <a:br>
              <a:rPr lang="fr-FR" sz="2800" dirty="0"/>
            </a:br>
            <a:r>
              <a:rPr lang="fr-FR" sz="2800" dirty="0"/>
              <a:t>6. Avantages pour les Usagers</a:t>
            </a:r>
            <a:br>
              <a:rPr lang="fr-FR" sz="2800" dirty="0"/>
            </a:br>
            <a:r>
              <a:rPr lang="fr-FR" sz="2800" dirty="0"/>
              <a:t>7. Gains</a:t>
            </a:r>
            <a:endParaRPr lang="fr-FR" sz="1800" dirty="0"/>
          </a:p>
        </p:txBody>
      </p:sp>
      <p:pic>
        <p:nvPicPr>
          <p:cNvPr id="7" name="Image 6" descr="1-14121G52154C7.png"/>
          <p:cNvPicPr>
            <a:picLocks noChangeAspect="1"/>
          </p:cNvPicPr>
          <p:nvPr/>
        </p:nvPicPr>
        <p:blipFill>
          <a:blip r:embed="rId2"/>
          <a:stretch>
            <a:fillRect/>
          </a:stretch>
        </p:blipFill>
        <p:spPr>
          <a:xfrm>
            <a:off x="2555776" y="632880"/>
            <a:ext cx="576064" cy="4389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a:t>
            </a:r>
          </a:p>
        </p:txBody>
      </p:sp>
      <p:sp>
        <p:nvSpPr>
          <p:cNvPr id="3" name="Espace réservé du contenu 2"/>
          <p:cNvSpPr>
            <a:spLocks noGrp="1"/>
          </p:cNvSpPr>
          <p:nvPr>
            <p:ph idx="1"/>
          </p:nvPr>
        </p:nvSpPr>
        <p:spPr>
          <a:xfrm>
            <a:off x="457200" y="1340768"/>
            <a:ext cx="8229600" cy="5184576"/>
          </a:xfrm>
        </p:spPr>
        <p:txBody>
          <a:bodyPr>
            <a:normAutofit fontScale="47500" lnSpcReduction="20000"/>
          </a:bodyPr>
          <a:lstStyle/>
          <a:p>
            <a:pPr marL="0" indent="0" algn="just">
              <a:buNone/>
            </a:pPr>
            <a:r>
              <a:rPr lang="fr-FR" dirty="0"/>
              <a:t>Face à une nécessité de plus en plus grandissante en termes de sécurité et de modernité, il est impérieux et important pour </a:t>
            </a:r>
            <a:r>
              <a:rPr lang="fr-FR" b="1" dirty="0"/>
              <a:t>les Autorités de la République du Bénin</a:t>
            </a:r>
            <a:r>
              <a:rPr lang="fr-FR" dirty="0"/>
              <a:t> de maîtriser l’</a:t>
            </a:r>
            <a:r>
              <a:rPr lang="fr-FR" b="1" dirty="0">
                <a:effectLst>
                  <a:outerShdw blurRad="38100" dist="38100" dir="2700000" algn="tl">
                    <a:srgbClr val="000000">
                      <a:alpha val="43137"/>
                    </a:srgbClr>
                  </a:outerShdw>
                </a:effectLst>
              </a:rPr>
              <a:t>Identification</a:t>
            </a:r>
            <a:r>
              <a:rPr lang="fr-FR" dirty="0"/>
              <a:t>, l’</a:t>
            </a:r>
            <a:r>
              <a:rPr lang="fr-FR" b="1" dirty="0">
                <a:effectLst>
                  <a:outerShdw blurRad="38100" dist="38100" dir="2700000" algn="tl">
                    <a:srgbClr val="000000">
                      <a:alpha val="43137"/>
                    </a:srgbClr>
                  </a:outerShdw>
                </a:effectLst>
              </a:rPr>
              <a:t>Authentification</a:t>
            </a:r>
            <a:r>
              <a:rPr lang="fr-FR" dirty="0"/>
              <a:t> et le </a:t>
            </a:r>
            <a:r>
              <a:rPr lang="fr-FR" b="1" dirty="0">
                <a:effectLst>
                  <a:outerShdw blurRad="38100" dist="38100" dir="2700000" algn="tl">
                    <a:srgbClr val="000000">
                      <a:alpha val="43137"/>
                    </a:srgbClr>
                  </a:outerShdw>
                </a:effectLst>
              </a:rPr>
              <a:t>Recensement</a:t>
            </a:r>
            <a:r>
              <a:rPr lang="fr-FR" dirty="0"/>
              <a:t> des personnes et des véhicules sur toute l’étendue du territoire national. </a:t>
            </a:r>
          </a:p>
          <a:p>
            <a:pPr marL="0" indent="0" algn="just">
              <a:buNone/>
            </a:pPr>
            <a:endParaRPr lang="fr-FR" dirty="0"/>
          </a:p>
          <a:p>
            <a:pPr marL="0" indent="0" algn="just">
              <a:buNone/>
            </a:pPr>
            <a:r>
              <a:rPr lang="fr-FR" dirty="0"/>
              <a:t>Pour répondre à ce besoin, nous proposons de mettre à profit notre expérience dans ce domaine pour apporter une solution </a:t>
            </a:r>
            <a:r>
              <a:rPr lang="fr-FR" b="1" dirty="0"/>
              <a:t>fiable</a:t>
            </a:r>
            <a:r>
              <a:rPr lang="fr-FR" dirty="0"/>
              <a:t>, </a:t>
            </a:r>
            <a:r>
              <a:rPr lang="fr-FR" b="1" dirty="0"/>
              <a:t>sécurisée</a:t>
            </a:r>
            <a:r>
              <a:rPr lang="fr-FR" dirty="0"/>
              <a:t> et </a:t>
            </a:r>
            <a:r>
              <a:rPr lang="fr-FR" b="1" dirty="0"/>
              <a:t>performante</a:t>
            </a:r>
            <a:r>
              <a:rPr lang="fr-FR" dirty="0"/>
              <a:t> grâce au projet : </a:t>
            </a:r>
            <a:r>
              <a:rPr lang="fr-FR" b="1" dirty="0"/>
              <a:t>« </a:t>
            </a:r>
            <a:r>
              <a:rPr lang="fr-FR" sz="3600" b="1" dirty="0">
                <a:solidFill>
                  <a:srgbClr val="FF0000"/>
                </a:solidFill>
              </a:rPr>
              <a:t> PUNICOV 1.0</a:t>
            </a:r>
            <a:r>
              <a:rPr lang="fr-FR" b="1" dirty="0"/>
              <a:t> »</a:t>
            </a:r>
          </a:p>
          <a:p>
            <a:pPr algn="ctr"/>
            <a:endParaRPr lang="fr-FR" b="1" dirty="0"/>
          </a:p>
          <a:p>
            <a:pPr marL="0" indent="0">
              <a:buNone/>
            </a:pPr>
            <a:r>
              <a:rPr lang="fr-FR" dirty="0"/>
              <a:t>Cette plateforme sécurisée d’identification permet :</a:t>
            </a:r>
          </a:p>
          <a:p>
            <a:r>
              <a:rPr lang="fr-FR" b="1" dirty="0"/>
              <a:t>L'Edition des cartes grisées sécurisées</a:t>
            </a:r>
          </a:p>
          <a:p>
            <a:endParaRPr lang="fr-FR" b="1" dirty="0"/>
          </a:p>
          <a:p>
            <a:r>
              <a:rPr lang="fr-FR" b="1" dirty="0"/>
              <a:t>Le Contrôle et l’identification de tout véhicule local ou étranger circulant sur le territoire national (Contrôle Technique, Assurance, Carte grise, Valeur déclarée en douane, Taxe sur véhicule à moteur)</a:t>
            </a:r>
          </a:p>
          <a:p>
            <a:endParaRPr lang="fr-FR" sz="1700" b="1" dirty="0"/>
          </a:p>
          <a:p>
            <a:r>
              <a:rPr lang="fr-FR" b="1" dirty="0"/>
              <a:t>Géolocalisation pour le garage central du gouvernement </a:t>
            </a:r>
          </a:p>
          <a:p>
            <a:endParaRPr lang="fr-FR" sz="1700" b="1" dirty="0"/>
          </a:p>
          <a:p>
            <a:r>
              <a:rPr lang="fr-FR" b="1" dirty="0"/>
              <a:t>La vérification du Permis de conduire biométrique :</a:t>
            </a:r>
          </a:p>
          <a:p>
            <a:pPr marL="0" lvl="0" indent="0">
              <a:buNone/>
            </a:pPr>
            <a:r>
              <a:rPr lang="fr-FR" dirty="0"/>
              <a:t>&gt; une </a:t>
            </a:r>
            <a:r>
              <a:rPr lang="fr-FR" b="1" dirty="0"/>
              <a:t>vérification des empreintes saisies</a:t>
            </a:r>
            <a:r>
              <a:rPr lang="fr-FR" dirty="0"/>
              <a:t> par comparaison aux empreintes existantes et enregistrées dans la base, afin d’éviter tout doublon dans la base de données de l’Etat</a:t>
            </a:r>
          </a:p>
          <a:p>
            <a:endParaRPr lang="fr-FR" sz="1700" b="1" dirty="0"/>
          </a:p>
          <a:p>
            <a:r>
              <a:rPr lang="fr-FR" b="1" dirty="0"/>
              <a:t>La vérification de la Carte d’identité biométrique :</a:t>
            </a:r>
          </a:p>
          <a:p>
            <a:pPr marL="0" lvl="0" indent="0">
              <a:buNone/>
            </a:pPr>
            <a:r>
              <a:rPr lang="fr-FR" dirty="0"/>
              <a:t>&gt; une </a:t>
            </a:r>
            <a:r>
              <a:rPr lang="fr-FR" b="1" dirty="0"/>
              <a:t>vérification des empreintes saisies</a:t>
            </a:r>
            <a:r>
              <a:rPr lang="fr-FR" dirty="0"/>
              <a:t> par comparaison aux empreintes existantes et enregistrées dans la base, afin d’éviter tout doublon dans la base de données de l’Etat.</a:t>
            </a:r>
          </a:p>
          <a:p>
            <a:endParaRPr lang="fr-FR" b="1" dirty="0"/>
          </a:p>
          <a:p>
            <a:endParaRPr lang="fr-FR" dirty="0"/>
          </a:p>
        </p:txBody>
      </p:sp>
      <p:pic>
        <p:nvPicPr>
          <p:cNvPr id="4" name="Image 3" descr="1-14121G52154C7.png"/>
          <p:cNvPicPr>
            <a:picLocks noChangeAspect="1"/>
          </p:cNvPicPr>
          <p:nvPr/>
        </p:nvPicPr>
        <p:blipFill>
          <a:blip r:embed="rId2"/>
          <a:stretch>
            <a:fillRect/>
          </a:stretch>
        </p:blipFill>
        <p:spPr>
          <a:xfrm>
            <a:off x="2267744" y="632880"/>
            <a:ext cx="576064" cy="438906"/>
          </a:xfrm>
          <a:prstGeom prst="rect">
            <a:avLst/>
          </a:prstGeom>
        </p:spPr>
      </p:pic>
    </p:spTree>
    <p:extLst>
      <p:ext uri="{BB962C8B-B14F-4D97-AF65-F5344CB8AC3E}">
        <p14:creationId xmlns:p14="http://schemas.microsoft.com/office/powerpoint/2010/main" val="217560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332656"/>
            <a:ext cx="7581528" cy="577695"/>
          </a:xfrm>
        </p:spPr>
        <p:txBody>
          <a:bodyPr>
            <a:noAutofit/>
          </a:bodyPr>
          <a:lstStyle/>
          <a:p>
            <a:r>
              <a:rPr lang="fr-FR" sz="2000" b="1" dirty="0"/>
              <a:t>DESCRIPTION DE LA SOLUTION DE PRODUCTION DES CARTES GRISES</a:t>
            </a:r>
          </a:p>
        </p:txBody>
      </p:sp>
      <p:pic>
        <p:nvPicPr>
          <p:cNvPr id="7" name="Image 6" descr="1-14121G52154C7.png"/>
          <p:cNvPicPr>
            <a:picLocks noChangeAspect="1"/>
          </p:cNvPicPr>
          <p:nvPr/>
        </p:nvPicPr>
        <p:blipFill>
          <a:blip r:embed="rId2"/>
          <a:stretch>
            <a:fillRect/>
          </a:stretch>
        </p:blipFill>
        <p:spPr>
          <a:xfrm>
            <a:off x="35496" y="404664"/>
            <a:ext cx="576064" cy="438906"/>
          </a:xfrm>
          <a:prstGeom prst="rect">
            <a:avLst/>
          </a:prstGeom>
        </p:spPr>
      </p:pic>
      <p:pic>
        <p:nvPicPr>
          <p:cNvPr id="1028" name="Picture 4" descr="Image associée"/>
          <p:cNvPicPr>
            <a:picLocks noChangeAspect="1" noChangeArrowheads="1"/>
          </p:cNvPicPr>
          <p:nvPr/>
        </p:nvPicPr>
        <p:blipFill rotWithShape="1">
          <a:blip r:embed="rId3">
            <a:extLst>
              <a:ext uri="{28A0092B-C50C-407E-A947-70E740481C1C}">
                <a14:useLocalDpi xmlns:a14="http://schemas.microsoft.com/office/drawing/2010/main" val="0"/>
              </a:ext>
            </a:extLst>
          </a:blip>
          <a:srcRect r="5453" b="7122"/>
          <a:stretch/>
        </p:blipFill>
        <p:spPr bwMode="auto">
          <a:xfrm>
            <a:off x="2051720" y="1450326"/>
            <a:ext cx="1134617" cy="1114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policie gendarm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614749"/>
            <a:ext cx="1800200" cy="878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ssoci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646852"/>
            <a:ext cx="1236526" cy="846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ssocié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989" y="1556792"/>
            <a:ext cx="1265005"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467544" y="1484784"/>
            <a:ext cx="1164081" cy="983675"/>
            <a:chOff x="467544" y="1556792"/>
            <a:chExt cx="1164081" cy="983675"/>
          </a:xfrm>
        </p:grpSpPr>
        <p:pic>
          <p:nvPicPr>
            <p:cNvPr id="1026" name="Picture 2" descr="Résultat de recherche d'images pour &quot;taxe&quot;"/>
            <p:cNvPicPr>
              <a:picLocks noChangeAspect="1" noChangeArrowheads="1"/>
            </p:cNvPicPr>
            <p:nvPr/>
          </p:nvPicPr>
          <p:blipFill rotWithShape="1">
            <a:blip r:embed="rId7">
              <a:extLst>
                <a:ext uri="{28A0092B-C50C-407E-A947-70E740481C1C}">
                  <a14:useLocalDpi xmlns:a14="http://schemas.microsoft.com/office/drawing/2010/main" val="0"/>
                </a:ext>
              </a:extLst>
            </a:blip>
            <a:srcRect l="12039" r="32725" b="17022"/>
            <a:stretch/>
          </p:blipFill>
          <p:spPr bwMode="auto">
            <a:xfrm>
              <a:off x="467544" y="1556792"/>
              <a:ext cx="1164081" cy="9836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577652" y="2060848"/>
              <a:ext cx="288032" cy="423022"/>
              <a:chOff x="1005508" y="2921088"/>
              <a:chExt cx="288032" cy="423022"/>
            </a:xfrm>
          </p:grpSpPr>
          <p:sp>
            <p:nvSpPr>
              <p:cNvPr id="3" name="Ellipse 2"/>
              <p:cNvSpPr/>
              <p:nvPr/>
            </p:nvSpPr>
            <p:spPr>
              <a:xfrm>
                <a:off x="1005508" y="2921088"/>
                <a:ext cx="288032" cy="42302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34" name="Picture 10" descr="Résultat de recherche d'images pour &quot;dollar logo&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2987618"/>
                <a:ext cx="224719" cy="28996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ZoneTexte 76"/>
          <p:cNvSpPr txBox="1">
            <a:spLocks noChangeArrowheads="1"/>
          </p:cNvSpPr>
          <p:nvPr/>
        </p:nvSpPr>
        <p:spPr bwMode="auto">
          <a:xfrm>
            <a:off x="251520" y="2750731"/>
            <a:ext cx="15841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Paiement Taxe</a:t>
            </a:r>
          </a:p>
        </p:txBody>
      </p:sp>
      <p:sp>
        <p:nvSpPr>
          <p:cNvPr id="17" name="ZoneTexte 76"/>
          <p:cNvSpPr txBox="1">
            <a:spLocks noChangeArrowheads="1"/>
          </p:cNvSpPr>
          <p:nvPr/>
        </p:nvSpPr>
        <p:spPr bwMode="auto">
          <a:xfrm>
            <a:off x="1835696" y="2750731"/>
            <a:ext cx="15841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Enregistrement véhicule</a:t>
            </a:r>
          </a:p>
        </p:txBody>
      </p:sp>
      <p:sp>
        <p:nvSpPr>
          <p:cNvPr id="18" name="ZoneTexte 76"/>
          <p:cNvSpPr txBox="1">
            <a:spLocks noChangeArrowheads="1"/>
          </p:cNvSpPr>
          <p:nvPr/>
        </p:nvSpPr>
        <p:spPr bwMode="auto">
          <a:xfrm>
            <a:off x="3563888" y="2636912"/>
            <a:ext cx="158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Vérification Police/Douane</a:t>
            </a:r>
          </a:p>
        </p:txBody>
      </p:sp>
      <p:sp>
        <p:nvSpPr>
          <p:cNvPr id="19" name="ZoneTexte 76"/>
          <p:cNvSpPr txBox="1">
            <a:spLocks noChangeArrowheads="1"/>
          </p:cNvSpPr>
          <p:nvPr/>
        </p:nvSpPr>
        <p:spPr bwMode="auto">
          <a:xfrm>
            <a:off x="5436096" y="2678723"/>
            <a:ext cx="15841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Unité de production</a:t>
            </a:r>
          </a:p>
        </p:txBody>
      </p:sp>
      <p:sp>
        <p:nvSpPr>
          <p:cNvPr id="20" name="ZoneTexte 76"/>
          <p:cNvSpPr txBox="1">
            <a:spLocks noChangeArrowheads="1"/>
          </p:cNvSpPr>
          <p:nvPr/>
        </p:nvSpPr>
        <p:spPr bwMode="auto">
          <a:xfrm>
            <a:off x="7020272" y="2636912"/>
            <a:ext cx="15841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Distribution</a:t>
            </a:r>
          </a:p>
        </p:txBody>
      </p:sp>
      <p:sp>
        <p:nvSpPr>
          <p:cNvPr id="11" name="Octogone 10"/>
          <p:cNvSpPr/>
          <p:nvPr/>
        </p:nvSpPr>
        <p:spPr>
          <a:xfrm>
            <a:off x="878904" y="3212976"/>
            <a:ext cx="596752" cy="432048"/>
          </a:xfrm>
          <a:prstGeom prst="octag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p>
        </p:txBody>
      </p:sp>
      <p:sp>
        <p:nvSpPr>
          <p:cNvPr id="22" name="Octogone 21"/>
          <p:cNvSpPr/>
          <p:nvPr/>
        </p:nvSpPr>
        <p:spPr>
          <a:xfrm>
            <a:off x="2463080" y="3212976"/>
            <a:ext cx="596752" cy="432048"/>
          </a:xfrm>
          <a:prstGeom prst="octag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2</a:t>
            </a:r>
          </a:p>
        </p:txBody>
      </p:sp>
      <p:sp>
        <p:nvSpPr>
          <p:cNvPr id="23" name="Octogone 22"/>
          <p:cNvSpPr/>
          <p:nvPr/>
        </p:nvSpPr>
        <p:spPr>
          <a:xfrm>
            <a:off x="4093604" y="3212976"/>
            <a:ext cx="596752" cy="432048"/>
          </a:xfrm>
          <a:prstGeom prst="octag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a:t>
            </a:r>
          </a:p>
        </p:txBody>
      </p:sp>
      <p:sp>
        <p:nvSpPr>
          <p:cNvPr id="24" name="Octogone 23"/>
          <p:cNvSpPr/>
          <p:nvPr/>
        </p:nvSpPr>
        <p:spPr>
          <a:xfrm>
            <a:off x="5940152" y="3212976"/>
            <a:ext cx="596752" cy="432048"/>
          </a:xfrm>
          <a:prstGeom prst="octag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4</a:t>
            </a:r>
          </a:p>
        </p:txBody>
      </p:sp>
      <p:sp>
        <p:nvSpPr>
          <p:cNvPr id="25" name="Octogone 24"/>
          <p:cNvSpPr/>
          <p:nvPr/>
        </p:nvSpPr>
        <p:spPr>
          <a:xfrm>
            <a:off x="7503640" y="3212976"/>
            <a:ext cx="596752" cy="432048"/>
          </a:xfrm>
          <a:prstGeom prst="octago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5</a:t>
            </a:r>
          </a:p>
        </p:txBody>
      </p:sp>
      <p:cxnSp>
        <p:nvCxnSpPr>
          <p:cNvPr id="13" name="Connecteur droit avec flèche 12"/>
          <p:cNvCxnSpPr/>
          <p:nvPr/>
        </p:nvCxnSpPr>
        <p:spPr>
          <a:xfrm>
            <a:off x="1631625" y="3429000"/>
            <a:ext cx="6361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a:off x="3287809" y="3429000"/>
            <a:ext cx="6361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5016001" y="3429000"/>
            <a:ext cx="6361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6672185" y="3429000"/>
            <a:ext cx="6361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07504" y="3820105"/>
            <a:ext cx="4369367" cy="1985159"/>
          </a:xfrm>
          <a:prstGeom prst="rect">
            <a:avLst/>
          </a:prstGeom>
        </p:spPr>
        <p:txBody>
          <a:bodyPr wrap="square">
            <a:spAutoFit/>
          </a:bodyPr>
          <a:lstStyle/>
          <a:p>
            <a:pPr algn="ctr"/>
            <a:r>
              <a:rPr lang="fr-FR" b="1" u="sng" dirty="0"/>
              <a:t>Condition de délivrance </a:t>
            </a:r>
          </a:p>
          <a:p>
            <a:pPr marL="342900" indent="-342900">
              <a:lnSpc>
                <a:spcPct val="80000"/>
              </a:lnSpc>
              <a:spcBef>
                <a:spcPct val="20000"/>
              </a:spcBef>
              <a:buFont typeface="Arial"/>
              <a:buChar char="•"/>
            </a:pPr>
            <a:r>
              <a:rPr lang="fr-FR" sz="1500" b="1" dirty="0"/>
              <a:t>Quittance de paiement de la taxe.</a:t>
            </a:r>
          </a:p>
          <a:p>
            <a:pPr marL="342900" indent="-342900">
              <a:lnSpc>
                <a:spcPct val="80000"/>
              </a:lnSpc>
              <a:spcBef>
                <a:spcPct val="20000"/>
              </a:spcBef>
              <a:buFont typeface="Arial"/>
              <a:buChar char="•"/>
            </a:pPr>
            <a:r>
              <a:rPr lang="fr-FR" sz="1500" b="1" dirty="0"/>
              <a:t>Ancienne carte grise.</a:t>
            </a:r>
          </a:p>
          <a:p>
            <a:pPr marL="342900" indent="-342900">
              <a:lnSpc>
                <a:spcPct val="80000"/>
              </a:lnSpc>
              <a:spcBef>
                <a:spcPct val="20000"/>
              </a:spcBef>
              <a:buFont typeface="Arial"/>
              <a:buChar char="•"/>
            </a:pPr>
            <a:r>
              <a:rPr lang="fr-FR" sz="1500" b="1" dirty="0"/>
              <a:t>Certificat de propriété du véhicule.</a:t>
            </a:r>
          </a:p>
          <a:p>
            <a:pPr marL="342900" indent="-342900">
              <a:lnSpc>
                <a:spcPct val="80000"/>
              </a:lnSpc>
              <a:spcBef>
                <a:spcPct val="20000"/>
              </a:spcBef>
              <a:buFont typeface="Arial"/>
              <a:buChar char="•"/>
            </a:pPr>
            <a:r>
              <a:rPr lang="fr-FR" sz="1500" b="1" dirty="0"/>
              <a:t>Certificat de contrôle technique.</a:t>
            </a:r>
          </a:p>
          <a:p>
            <a:pPr marL="342900" indent="-342900">
              <a:lnSpc>
                <a:spcPct val="80000"/>
              </a:lnSpc>
              <a:spcBef>
                <a:spcPct val="20000"/>
              </a:spcBef>
              <a:buFont typeface="Arial"/>
              <a:buChar char="•"/>
            </a:pPr>
            <a:r>
              <a:rPr lang="fr-FR" sz="1500" b="1" dirty="0"/>
              <a:t>Certificat d’assurance.</a:t>
            </a:r>
          </a:p>
          <a:p>
            <a:pPr marL="342900" indent="-342900">
              <a:lnSpc>
                <a:spcPct val="80000"/>
              </a:lnSpc>
              <a:spcBef>
                <a:spcPct val="20000"/>
              </a:spcBef>
              <a:buFont typeface="Arial"/>
              <a:buChar char="•"/>
            </a:pPr>
            <a:r>
              <a:rPr lang="fr-FR" sz="1500" b="1" dirty="0"/>
              <a:t>Quittance de paiement des taxes douanières.</a:t>
            </a:r>
          </a:p>
          <a:p>
            <a:pPr marL="342900" indent="-342900">
              <a:lnSpc>
                <a:spcPct val="80000"/>
              </a:lnSpc>
              <a:spcBef>
                <a:spcPct val="20000"/>
              </a:spcBef>
              <a:buFont typeface="Arial"/>
              <a:buChar char="•"/>
            </a:pPr>
            <a:r>
              <a:rPr lang="fr-FR" sz="1500" b="1" dirty="0"/>
              <a:t>Justificatif de domicile.</a:t>
            </a:r>
          </a:p>
        </p:txBody>
      </p:sp>
      <p:sp>
        <p:nvSpPr>
          <p:cNvPr id="15" name="Rectangle 14"/>
          <p:cNvSpPr/>
          <p:nvPr/>
        </p:nvSpPr>
        <p:spPr>
          <a:xfrm>
            <a:off x="4211960" y="3789040"/>
            <a:ext cx="5310336" cy="2723823"/>
          </a:xfrm>
          <a:prstGeom prst="rect">
            <a:avLst/>
          </a:prstGeom>
        </p:spPr>
        <p:txBody>
          <a:bodyPr wrap="square">
            <a:spAutoFit/>
          </a:bodyPr>
          <a:lstStyle/>
          <a:p>
            <a:pPr algn="ctr"/>
            <a:r>
              <a:rPr lang="fr-FR" b="1" u="sng" dirty="0"/>
              <a:t>Impératifs Techniques</a:t>
            </a:r>
          </a:p>
          <a:p>
            <a:pPr marL="342900" indent="-342900">
              <a:lnSpc>
                <a:spcPct val="80000"/>
              </a:lnSpc>
              <a:spcBef>
                <a:spcPct val="20000"/>
              </a:spcBef>
              <a:buFont typeface="Arial"/>
              <a:buChar char="•"/>
            </a:pPr>
            <a:r>
              <a:rPr lang="fr-FR" sz="1500" b="1" dirty="0"/>
              <a:t>Photographie du véhicule.</a:t>
            </a:r>
          </a:p>
          <a:p>
            <a:pPr marL="342900" indent="-342900">
              <a:lnSpc>
                <a:spcPct val="80000"/>
              </a:lnSpc>
              <a:spcBef>
                <a:spcPct val="20000"/>
              </a:spcBef>
              <a:buFont typeface="Arial"/>
              <a:buChar char="•"/>
            </a:pPr>
            <a:r>
              <a:rPr lang="fr-FR" sz="1500" b="1" dirty="0"/>
              <a:t>Numéro d’immatriculation du véhicule.</a:t>
            </a:r>
          </a:p>
          <a:p>
            <a:pPr marL="342900" indent="-342900">
              <a:lnSpc>
                <a:spcPct val="80000"/>
              </a:lnSpc>
              <a:spcBef>
                <a:spcPct val="20000"/>
              </a:spcBef>
              <a:buFont typeface="Arial"/>
              <a:buChar char="•"/>
            </a:pPr>
            <a:r>
              <a:rPr lang="fr-FR" sz="1500" b="1" dirty="0"/>
              <a:t>Etat civil du propriétaire du véhicule.</a:t>
            </a:r>
          </a:p>
          <a:p>
            <a:pPr marL="342900" indent="-342900">
              <a:lnSpc>
                <a:spcPct val="80000"/>
              </a:lnSpc>
              <a:spcBef>
                <a:spcPct val="20000"/>
              </a:spcBef>
              <a:buFont typeface="Arial"/>
              <a:buChar char="•"/>
            </a:pPr>
            <a:r>
              <a:rPr lang="fr-FR" sz="1500" b="1" dirty="0"/>
              <a:t>Marque, type, modèle, couleur, numéro de châssis du véhicule, etc.</a:t>
            </a:r>
          </a:p>
          <a:p>
            <a:pPr marL="342900" indent="-342900">
              <a:lnSpc>
                <a:spcPct val="80000"/>
              </a:lnSpc>
              <a:spcBef>
                <a:spcPct val="20000"/>
              </a:spcBef>
              <a:buFont typeface="Arial"/>
              <a:buChar char="•"/>
            </a:pPr>
            <a:r>
              <a:rPr lang="fr-FR" sz="1500" b="1" dirty="0"/>
              <a:t>Nom, prénom, adresse du propriétaire.</a:t>
            </a:r>
          </a:p>
          <a:p>
            <a:pPr marL="342900" indent="-342900">
              <a:lnSpc>
                <a:spcPct val="80000"/>
              </a:lnSpc>
              <a:spcBef>
                <a:spcPct val="20000"/>
              </a:spcBef>
              <a:buFont typeface="Arial"/>
              <a:buChar char="•"/>
            </a:pPr>
            <a:r>
              <a:rPr lang="fr-FR" sz="1500" b="1" dirty="0"/>
              <a:t>Les données de paiement des différentes taxes, des assurances, des dates de contrôle technique devront être mémorisées dans la puce sans contact intégrée dans la carte.</a:t>
            </a:r>
          </a:p>
          <a:p>
            <a:pPr marL="342900" indent="-342900">
              <a:lnSpc>
                <a:spcPct val="80000"/>
              </a:lnSpc>
              <a:spcBef>
                <a:spcPct val="20000"/>
              </a:spcBef>
              <a:buFont typeface="Arial"/>
              <a:buChar char="•"/>
            </a:pPr>
            <a:r>
              <a:rPr lang="fr-FR" sz="1500" b="1" dirty="0"/>
              <a:t>Etc.</a:t>
            </a:r>
          </a:p>
        </p:txBody>
      </p:sp>
    </p:spTree>
    <p:extLst>
      <p:ext uri="{BB962C8B-B14F-4D97-AF65-F5344CB8AC3E}">
        <p14:creationId xmlns:p14="http://schemas.microsoft.com/office/powerpoint/2010/main" val="32533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COMPOSANTS DE LA PLATEFORME</a:t>
            </a:r>
          </a:p>
        </p:txBody>
      </p:sp>
      <p:grpSp>
        <p:nvGrpSpPr>
          <p:cNvPr id="4" name="Groupe 6"/>
          <p:cNvGrpSpPr>
            <a:grpSpLocks/>
          </p:cNvGrpSpPr>
          <p:nvPr/>
        </p:nvGrpSpPr>
        <p:grpSpPr bwMode="auto">
          <a:xfrm>
            <a:off x="457200" y="1556792"/>
            <a:ext cx="8401050" cy="5158333"/>
            <a:chOff x="3857620" y="71414"/>
            <a:chExt cx="5214974" cy="6643734"/>
          </a:xfrm>
        </p:grpSpPr>
        <p:graphicFrame>
          <p:nvGraphicFramePr>
            <p:cNvPr id="5" name="Diagramme 4"/>
            <p:cNvGraphicFramePr/>
            <p:nvPr>
              <p:extLst>
                <p:ext uri="{D42A27DB-BD31-4B8C-83A1-F6EECF244321}">
                  <p14:modId xmlns:p14="http://schemas.microsoft.com/office/powerpoint/2010/main" val="1404164119"/>
                </p:ext>
              </p:extLst>
            </p:nvPr>
          </p:nvGraphicFramePr>
          <p:xfrm>
            <a:off x="3857620" y="71414"/>
            <a:ext cx="5214974" cy="6643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a:off x="5786446" y="5172308"/>
              <a:ext cx="1357322" cy="35719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a:solidFill>
                    <a:schemeClr val="tx1"/>
                  </a:solidFill>
                  <a:latin typeface="Arial Unicode MS" pitchFamily="34" charset="-128"/>
                  <a:ea typeface="Arial Unicode MS" pitchFamily="34" charset="-128"/>
                  <a:cs typeface="Arial Unicode MS" pitchFamily="34" charset="-128"/>
                </a:rPr>
                <a:t> PUNICOV 1.0</a:t>
              </a:r>
            </a:p>
          </p:txBody>
        </p:sp>
      </p:grpSp>
      <p:pic>
        <p:nvPicPr>
          <p:cNvPr id="7" name="Image 6" descr="1-14121G52154C7.png"/>
          <p:cNvPicPr>
            <a:picLocks noChangeAspect="1"/>
          </p:cNvPicPr>
          <p:nvPr/>
        </p:nvPicPr>
        <p:blipFill>
          <a:blip r:embed="rId7"/>
          <a:stretch>
            <a:fillRect/>
          </a:stretch>
        </p:blipFill>
        <p:spPr>
          <a:xfrm>
            <a:off x="35496" y="632880"/>
            <a:ext cx="576064" cy="438906"/>
          </a:xfrm>
          <a:prstGeom prst="rect">
            <a:avLst/>
          </a:prstGeom>
        </p:spPr>
      </p:pic>
    </p:spTree>
    <p:extLst>
      <p:ext uri="{BB962C8B-B14F-4D97-AF65-F5344CB8AC3E}">
        <p14:creationId xmlns:p14="http://schemas.microsoft.com/office/powerpoint/2010/main" val="24781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DESCRIPTION DU PROCESS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61640021"/>
              </p:ext>
            </p:extLst>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e 2"/>
          <p:cNvGrpSpPr/>
          <p:nvPr/>
        </p:nvGrpSpPr>
        <p:grpSpPr>
          <a:xfrm>
            <a:off x="3237344" y="3284984"/>
            <a:ext cx="2270760" cy="899160"/>
            <a:chOff x="2834640" y="3200400"/>
            <a:chExt cx="2270760" cy="899160"/>
          </a:xfrm>
          <a:solidFill>
            <a:srgbClr val="FF0000"/>
          </a:solidFill>
        </p:grpSpPr>
        <p:sp>
          <p:nvSpPr>
            <p:cNvPr id="5" name="Flèche courbée vers la droite 4"/>
            <p:cNvSpPr/>
            <p:nvPr/>
          </p:nvSpPr>
          <p:spPr>
            <a:xfrm>
              <a:off x="2834640" y="3276600"/>
              <a:ext cx="822960" cy="822960"/>
            </a:xfrm>
            <a:prstGeom prst="curvedRightArrow">
              <a:avLst/>
            </a:prstGeom>
            <a:grpFill/>
            <a:ln/>
          </p:spPr>
          <p:style>
            <a:lnRef idx="1">
              <a:schemeClr val="accent1"/>
            </a:lnRef>
            <a:fillRef idx="3">
              <a:schemeClr val="accent1"/>
            </a:fillRef>
            <a:effectRef idx="2">
              <a:schemeClr val="accent1"/>
            </a:effectRef>
            <a:fontRef idx="minor">
              <a:schemeClr val="lt1"/>
            </a:fontRef>
          </p:style>
        </p:sp>
        <p:sp>
          <p:nvSpPr>
            <p:cNvPr id="6" name="Flèche courbée vers le haut 5"/>
            <p:cNvSpPr/>
            <p:nvPr/>
          </p:nvSpPr>
          <p:spPr>
            <a:xfrm rot="16200000">
              <a:off x="4282440" y="3200400"/>
              <a:ext cx="822960" cy="822960"/>
            </a:xfrm>
            <a:prstGeom prst="curvedUpArrow">
              <a:avLst/>
            </a:prstGeom>
            <a:grpFill/>
            <a:ln/>
          </p:spPr>
          <p:style>
            <a:lnRef idx="1">
              <a:schemeClr val="accent1"/>
            </a:lnRef>
            <a:fillRef idx="3">
              <a:schemeClr val="accent1"/>
            </a:fillRef>
            <a:effectRef idx="2">
              <a:schemeClr val="accent1"/>
            </a:effectRef>
            <a:fontRef idx="minor">
              <a:schemeClr val="lt1"/>
            </a:fontRef>
          </p:style>
        </p:sp>
        <p:sp>
          <p:nvSpPr>
            <p:cNvPr id="7" name="Connecteur 6"/>
            <p:cNvSpPr/>
            <p:nvPr/>
          </p:nvSpPr>
          <p:spPr>
            <a:xfrm>
              <a:off x="3589020" y="3335020"/>
              <a:ext cx="678180" cy="627380"/>
            </a:xfrm>
            <a:prstGeom prst="flowChartConnector">
              <a:avLst/>
            </a:prstGeom>
            <a:grpFill/>
            <a:ln/>
          </p:spPr>
          <p:style>
            <a:lnRef idx="1">
              <a:schemeClr val="accent1"/>
            </a:lnRef>
            <a:fillRef idx="3">
              <a:schemeClr val="accent1"/>
            </a:fillRef>
            <a:effectRef idx="2">
              <a:schemeClr val="accent1"/>
            </a:effectRef>
            <a:fontRef idx="minor">
              <a:schemeClr val="lt1"/>
            </a:fontRef>
          </p:style>
          <p:txBody>
            <a:bodyPr/>
            <a:lstStyle/>
            <a:p>
              <a:endParaRPr lang="fr-FR" sz="800" b="1" dirty="0"/>
            </a:p>
            <a:p>
              <a:r>
                <a:rPr lang="fr-FR" sz="800" b="1" dirty="0"/>
                <a:t>http://</a:t>
              </a:r>
            </a:p>
          </p:txBody>
        </p:sp>
      </p:grpSp>
      <p:sp>
        <p:nvSpPr>
          <p:cNvPr id="8" name="ZoneTexte 1"/>
          <p:cNvSpPr txBox="1"/>
          <p:nvPr/>
        </p:nvSpPr>
        <p:spPr>
          <a:xfrm>
            <a:off x="2647950" y="4509120"/>
            <a:ext cx="1280160" cy="457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1" dirty="0">
                <a:solidFill>
                  <a:srgbClr val="FFFFFF"/>
                </a:solidFill>
              </a:rPr>
              <a:t>Assurance</a:t>
            </a:r>
          </a:p>
        </p:txBody>
      </p:sp>
      <p:pic>
        <p:nvPicPr>
          <p:cNvPr id="9" name="Image 8" descr="1-14121G52154C7.png"/>
          <p:cNvPicPr>
            <a:picLocks noChangeAspect="1"/>
          </p:cNvPicPr>
          <p:nvPr/>
        </p:nvPicPr>
        <p:blipFill>
          <a:blip r:embed="rId3"/>
          <a:stretch>
            <a:fillRect/>
          </a:stretch>
        </p:blipFill>
        <p:spPr>
          <a:xfrm>
            <a:off x="899592" y="632880"/>
            <a:ext cx="576064" cy="4389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ACTEURS DE LA PLATEFORME</a:t>
            </a:r>
          </a:p>
        </p:txBody>
      </p:sp>
      <p:sp>
        <p:nvSpPr>
          <p:cNvPr id="4" name="Autre processus 3"/>
          <p:cNvSpPr/>
          <p:nvPr/>
        </p:nvSpPr>
        <p:spPr>
          <a:xfrm>
            <a:off x="914400" y="1600200"/>
            <a:ext cx="822960" cy="822960"/>
          </a:xfrm>
          <a:prstGeom prst="flowChartAlternate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5" name="Terminaison 4"/>
          <p:cNvSpPr/>
          <p:nvPr/>
        </p:nvSpPr>
        <p:spPr>
          <a:xfrm>
            <a:off x="2209800" y="3183632"/>
            <a:ext cx="4495800" cy="533400"/>
          </a:xfrm>
          <a:prstGeom prst="flowChartTerminator">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PUNICOV 1.0</a:t>
            </a:r>
          </a:p>
        </p:txBody>
      </p:sp>
      <p:sp>
        <p:nvSpPr>
          <p:cNvPr id="6" name="Autre processus 5"/>
          <p:cNvSpPr/>
          <p:nvPr/>
        </p:nvSpPr>
        <p:spPr>
          <a:xfrm>
            <a:off x="4114800" y="1600200"/>
            <a:ext cx="822960" cy="822960"/>
          </a:xfrm>
          <a:prstGeom prst="flowChartAlternate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7" name="Autre processus 6"/>
          <p:cNvSpPr/>
          <p:nvPr/>
        </p:nvSpPr>
        <p:spPr>
          <a:xfrm>
            <a:off x="7391400" y="1600200"/>
            <a:ext cx="822960" cy="822960"/>
          </a:xfrm>
          <a:prstGeom prst="flowChartAlternate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9" name="Autre processus 8"/>
          <p:cNvSpPr/>
          <p:nvPr/>
        </p:nvSpPr>
        <p:spPr>
          <a:xfrm>
            <a:off x="4114800" y="4206240"/>
            <a:ext cx="822960" cy="822960"/>
          </a:xfrm>
          <a:prstGeom prst="flowChartAlternate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10" name="Autre processus 9"/>
          <p:cNvSpPr/>
          <p:nvPr/>
        </p:nvSpPr>
        <p:spPr>
          <a:xfrm>
            <a:off x="7391400" y="4206240"/>
            <a:ext cx="822960" cy="822960"/>
          </a:xfrm>
          <a:prstGeom prst="flowChartAlternate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sp>
      <p:pic>
        <p:nvPicPr>
          <p:cNvPr id="1026" name="Picture 2" descr="Résultat de recherche d'images pour &quot;assureu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076" y="1417638"/>
            <a:ext cx="1726408" cy="1150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ouani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1710"/>
            <a:ext cx="1569368" cy="1355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policie gendarm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31" y="4077072"/>
            <a:ext cx="2477213" cy="12083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CNSR beni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4" y="1334212"/>
            <a:ext cx="2017812" cy="13549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controle technique&quot;"/>
          <p:cNvPicPr>
            <a:picLocks noChangeAspect="1" noChangeArrowheads="1"/>
          </p:cNvPicPr>
          <p:nvPr/>
        </p:nvPicPr>
        <p:blipFill rotWithShape="1">
          <a:blip r:embed="rId6">
            <a:extLst>
              <a:ext uri="{28A0092B-C50C-407E-A947-70E740481C1C}">
                <a14:useLocalDpi xmlns:a14="http://schemas.microsoft.com/office/drawing/2010/main" val="0"/>
              </a:ext>
            </a:extLst>
          </a:blip>
          <a:srcRect l="15515" r="14860" b="8621"/>
          <a:stretch/>
        </p:blipFill>
        <p:spPr bwMode="auto">
          <a:xfrm>
            <a:off x="7020272" y="1411923"/>
            <a:ext cx="1369574" cy="13481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ésultat de recherche d'images pour &quot;frontiere bénin togo&quot;"/>
          <p:cNvPicPr>
            <a:picLocks noChangeAspect="1" noChangeArrowheads="1"/>
          </p:cNvPicPr>
          <p:nvPr/>
        </p:nvPicPr>
        <p:blipFill rotWithShape="1">
          <a:blip r:embed="rId7">
            <a:extLst>
              <a:ext uri="{28A0092B-C50C-407E-A947-70E740481C1C}">
                <a14:useLocalDpi xmlns:a14="http://schemas.microsoft.com/office/drawing/2010/main" val="0"/>
              </a:ext>
            </a:extLst>
          </a:blip>
          <a:srcRect l="22750" t="3125" r="16313" b="32709"/>
          <a:stretch/>
        </p:blipFill>
        <p:spPr bwMode="auto">
          <a:xfrm>
            <a:off x="7092280" y="4126962"/>
            <a:ext cx="1669228" cy="1318262"/>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76"/>
          <p:cNvSpPr txBox="1">
            <a:spLocks noChangeArrowheads="1"/>
          </p:cNvSpPr>
          <p:nvPr/>
        </p:nvSpPr>
        <p:spPr bwMode="auto">
          <a:xfrm>
            <a:off x="251520" y="2668850"/>
            <a:ext cx="1958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Agents de vérification du CT</a:t>
            </a:r>
          </a:p>
        </p:txBody>
      </p:sp>
      <p:sp>
        <p:nvSpPr>
          <p:cNvPr id="18" name="ZoneTexte 76"/>
          <p:cNvSpPr txBox="1">
            <a:spLocks noChangeArrowheads="1"/>
          </p:cNvSpPr>
          <p:nvPr/>
        </p:nvSpPr>
        <p:spPr bwMode="auto">
          <a:xfrm>
            <a:off x="3477816" y="2636912"/>
            <a:ext cx="1958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Les assureurs</a:t>
            </a:r>
          </a:p>
        </p:txBody>
      </p:sp>
      <p:sp>
        <p:nvSpPr>
          <p:cNvPr id="19" name="ZoneTexte 76"/>
          <p:cNvSpPr txBox="1">
            <a:spLocks noChangeArrowheads="1"/>
          </p:cNvSpPr>
          <p:nvPr/>
        </p:nvSpPr>
        <p:spPr bwMode="auto">
          <a:xfrm>
            <a:off x="453480" y="5517232"/>
            <a:ext cx="1958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La douane et  les impôts</a:t>
            </a:r>
          </a:p>
        </p:txBody>
      </p:sp>
      <p:sp>
        <p:nvSpPr>
          <p:cNvPr id="20" name="ZoneTexte 76"/>
          <p:cNvSpPr txBox="1">
            <a:spLocks noChangeArrowheads="1"/>
          </p:cNvSpPr>
          <p:nvPr/>
        </p:nvSpPr>
        <p:spPr bwMode="auto">
          <a:xfrm>
            <a:off x="3635896" y="5373216"/>
            <a:ext cx="1958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Forces de l’ordre (Police et Gendarmerie)</a:t>
            </a:r>
          </a:p>
        </p:txBody>
      </p:sp>
      <p:sp>
        <p:nvSpPr>
          <p:cNvPr id="21" name="ZoneTexte 76"/>
          <p:cNvSpPr txBox="1">
            <a:spLocks noChangeArrowheads="1"/>
          </p:cNvSpPr>
          <p:nvPr/>
        </p:nvSpPr>
        <p:spPr bwMode="auto">
          <a:xfrm>
            <a:off x="6862192" y="5487035"/>
            <a:ext cx="1958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b="1" i="1" dirty="0">
                <a:solidFill>
                  <a:srgbClr val="FF0000"/>
                </a:solidFill>
                <a:latin typeface="Arial Unicode MS" pitchFamily="34" charset="-128"/>
                <a:ea typeface="Arial Unicode MS" pitchFamily="34" charset="-128"/>
                <a:cs typeface="Arial Unicode MS" pitchFamily="34" charset="-128"/>
              </a:rPr>
              <a:t>Postes de contrôles frontaliers</a:t>
            </a:r>
          </a:p>
        </p:txBody>
      </p:sp>
      <p:cxnSp>
        <p:nvCxnSpPr>
          <p:cNvPr id="11" name="Connecteur droit avec flèche 10"/>
          <p:cNvCxnSpPr>
            <a:stCxn id="17" idx="3"/>
          </p:cNvCxnSpPr>
          <p:nvPr/>
        </p:nvCxnSpPr>
        <p:spPr>
          <a:xfrm>
            <a:off x="2209800" y="2791961"/>
            <a:ext cx="634008" cy="3916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stCxn id="1036" idx="2"/>
            <a:endCxn id="5" idx="3"/>
          </p:cNvCxnSpPr>
          <p:nvPr/>
        </p:nvCxnSpPr>
        <p:spPr>
          <a:xfrm flipH="1">
            <a:off x="6705600" y="2760045"/>
            <a:ext cx="999459" cy="6902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stCxn id="1038" idx="0"/>
            <a:endCxn id="5" idx="3"/>
          </p:cNvCxnSpPr>
          <p:nvPr/>
        </p:nvCxnSpPr>
        <p:spPr>
          <a:xfrm flipH="1" flipV="1">
            <a:off x="6705600" y="3450332"/>
            <a:ext cx="1221294" cy="6766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9" idx="0"/>
            <a:endCxn id="5" idx="2"/>
          </p:cNvCxnSpPr>
          <p:nvPr/>
        </p:nvCxnSpPr>
        <p:spPr>
          <a:xfrm flipH="1" flipV="1">
            <a:off x="4457700" y="3717032"/>
            <a:ext cx="68580" cy="4892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1030" idx="0"/>
            <a:endCxn id="5" idx="1"/>
          </p:cNvCxnSpPr>
          <p:nvPr/>
        </p:nvCxnSpPr>
        <p:spPr>
          <a:xfrm flipV="1">
            <a:off x="1540260" y="3450332"/>
            <a:ext cx="669540" cy="6213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stCxn id="18" idx="2"/>
            <a:endCxn id="5" idx="0"/>
          </p:cNvCxnSpPr>
          <p:nvPr/>
        </p:nvCxnSpPr>
        <p:spPr>
          <a:xfrm>
            <a:off x="4456956" y="2883133"/>
            <a:ext cx="744" cy="30049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39" name="Picture 15" descr="D:\Catalogue des produits 2013\28 - EDFPS\LIGHT\Copie de EDFPS 5.jpg"/>
          <p:cNvPicPr>
            <a:picLocks noChangeAspect="1" noChangeArrowheads="1"/>
          </p:cNvPicPr>
          <p:nvPr/>
        </p:nvPicPr>
        <p:blipFill rotWithShape="1">
          <a:blip r:embed="rId8">
            <a:extLst>
              <a:ext uri="{28A0092B-C50C-407E-A947-70E740481C1C}">
                <a14:useLocalDpi xmlns:a14="http://schemas.microsoft.com/office/drawing/2010/main" val="0"/>
              </a:ext>
            </a:extLst>
          </a:blip>
          <a:srcRect l="3043" t="42284" r="35452" b="30916"/>
          <a:stretch/>
        </p:blipFill>
        <p:spPr bwMode="auto">
          <a:xfrm>
            <a:off x="3819524" y="5763453"/>
            <a:ext cx="1487065" cy="916460"/>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34" descr="1-14121G52154C7.png"/>
          <p:cNvPicPr>
            <a:picLocks noChangeAspect="1"/>
          </p:cNvPicPr>
          <p:nvPr/>
        </p:nvPicPr>
        <p:blipFill>
          <a:blip r:embed="rId9"/>
          <a:stretch>
            <a:fillRect/>
          </a:stretch>
        </p:blipFill>
        <p:spPr>
          <a:xfrm>
            <a:off x="611560" y="632880"/>
            <a:ext cx="576064" cy="438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es Projets\_Plateforme Controle Vehicule\PUNICOV\empl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599" y="4221088"/>
            <a:ext cx="1571968" cy="10458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AVANTAGES</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sz="2000" b="1" dirty="0">
                <a:solidFill>
                  <a:srgbClr val="FF0000"/>
                </a:solidFill>
              </a:rPr>
              <a:t>&gt; USAGER</a:t>
            </a:r>
          </a:p>
          <a:p>
            <a:r>
              <a:rPr lang="fr-FR" sz="1600" dirty="0"/>
              <a:t>Facilite la circulation </a:t>
            </a:r>
          </a:p>
          <a:p>
            <a:r>
              <a:rPr lang="fr-FR" sz="1600" dirty="0"/>
              <a:t>Consulter l’identité de tout véhicule avant cession ou achat </a:t>
            </a:r>
          </a:p>
          <a:p>
            <a:endParaRPr lang="fr-FR" sz="1600" dirty="0"/>
          </a:p>
          <a:p>
            <a:pPr marL="0" indent="0">
              <a:buNone/>
            </a:pPr>
            <a:r>
              <a:rPr lang="fr-FR" sz="2000" b="1" dirty="0">
                <a:solidFill>
                  <a:srgbClr val="FF0000"/>
                </a:solidFill>
              </a:rPr>
              <a:t>&gt; ASSUREURS</a:t>
            </a:r>
            <a:endParaRPr lang="fr-FR" sz="2000" dirty="0">
              <a:solidFill>
                <a:srgbClr val="FF0000"/>
              </a:solidFill>
            </a:endParaRPr>
          </a:p>
          <a:p>
            <a:r>
              <a:rPr lang="fr-FR" sz="1600" dirty="0"/>
              <a:t>Unicité de l’assurance délivrée</a:t>
            </a:r>
          </a:p>
          <a:p>
            <a:endParaRPr lang="fr-FR" sz="1600" dirty="0"/>
          </a:p>
          <a:p>
            <a:pPr>
              <a:buFont typeface="Wingdings"/>
              <a:buChar char="Ø"/>
            </a:pPr>
            <a:r>
              <a:rPr lang="fr-FR" sz="2000" b="1" dirty="0">
                <a:solidFill>
                  <a:srgbClr val="FF0000"/>
                </a:solidFill>
              </a:rPr>
              <a:t>ETAT</a:t>
            </a:r>
          </a:p>
          <a:p>
            <a:r>
              <a:rPr lang="fr-FR" sz="1600" dirty="0"/>
              <a:t>Juguler la circulation de véhicules dangereux et polluants</a:t>
            </a:r>
          </a:p>
          <a:p>
            <a:r>
              <a:rPr lang="fr-FR" sz="1600" dirty="0"/>
              <a:t>Evaluer le parc automobile national et générer une base de données informatique des véhicules</a:t>
            </a:r>
          </a:p>
          <a:p>
            <a:r>
              <a:rPr lang="fr-FR" sz="1600" dirty="0"/>
              <a:t>Favoriser le contrôle, le suivi en formant et appuyant les forces de l’ordre</a:t>
            </a:r>
          </a:p>
          <a:p>
            <a:r>
              <a:rPr lang="fr-FR" sz="1600" dirty="0"/>
              <a:t>Gérer les taxes sur véhicule à moteur</a:t>
            </a:r>
          </a:p>
          <a:p>
            <a:r>
              <a:rPr lang="fr-FR" sz="1600" dirty="0"/>
              <a:t>Lutter contre l’importation de véhicules volés ou en mauvais état</a:t>
            </a:r>
          </a:p>
          <a:p>
            <a:r>
              <a:rPr lang="fr-FR" sz="1600" dirty="0"/>
              <a:t>Assurer la sécurité sur le transport routier</a:t>
            </a:r>
          </a:p>
          <a:p>
            <a:r>
              <a:rPr lang="fr-FR" sz="1600" dirty="0"/>
              <a:t>Envoyer des informations  sur les forces de l’ordre sur le terrain</a:t>
            </a:r>
          </a:p>
          <a:p>
            <a:r>
              <a:rPr lang="fr-FR" sz="1600" dirty="0"/>
              <a:t>Augmenter les recettes pour le trésor </a:t>
            </a:r>
          </a:p>
          <a:p>
            <a:r>
              <a:rPr lang="fr-FR" sz="1600" dirty="0"/>
              <a:t>Créer de l’emploi </a:t>
            </a:r>
          </a:p>
          <a:p>
            <a:r>
              <a:rPr lang="fr-FR" sz="1600" dirty="0"/>
              <a:t>Financer de nouveaux  centres de contrôle </a:t>
            </a:r>
          </a:p>
          <a:p>
            <a:endParaRPr lang="fr-FR" sz="1200" dirty="0"/>
          </a:p>
        </p:txBody>
      </p:sp>
      <p:pic>
        <p:nvPicPr>
          <p:cNvPr id="4099" name="Picture 3" descr="D:\Mes Projets\_Plateforme Controle Vehicule\PUNICOV\detective-trac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958" y="2996952"/>
            <a:ext cx="1498987" cy="92737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Mes Projets\_Plateforme Controle Vehicule\PUNICOV\track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414" y="1417638"/>
            <a:ext cx="1201837" cy="120183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1-14121G52154C7.png"/>
          <p:cNvPicPr>
            <a:picLocks noChangeAspect="1"/>
          </p:cNvPicPr>
          <p:nvPr/>
        </p:nvPicPr>
        <p:blipFill>
          <a:blip r:embed="rId5"/>
          <a:stretch>
            <a:fillRect/>
          </a:stretch>
        </p:blipFill>
        <p:spPr>
          <a:xfrm>
            <a:off x="2555776" y="632880"/>
            <a:ext cx="576064" cy="438906"/>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TotalTime>
  <Words>395</Words>
  <Application>Microsoft Office PowerPoint</Application>
  <PresentationFormat>Affichage à l'écran (4:3)</PresentationFormat>
  <Paragraphs>93</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 Unicode MS</vt:lpstr>
      <vt:lpstr>Arial</vt:lpstr>
      <vt:lpstr>Calibri</vt:lpstr>
      <vt:lpstr>Wingdings</vt:lpstr>
      <vt:lpstr>Thème Office</vt:lpstr>
      <vt:lpstr>Plateforme UNique d’Identification et de COntrôle des Véhicules PUNICOV1.0</vt:lpstr>
      <vt:lpstr>1. Présentation PUNICOV 1.0 2. Production et délivrance des titres de transports 3. Composants de la plateforme 4. Description du Processus 5. Acteurs de la plateforme 6. Avantages pour les Usagers 7. Gains</vt:lpstr>
      <vt:lpstr>PRESENTATION</vt:lpstr>
      <vt:lpstr>DESCRIPTION DE LA SOLUTION DE PRODUCTION DES CARTES GRISES</vt:lpstr>
      <vt:lpstr>COMPOSANTS DE LA PLATEFORME</vt:lpstr>
      <vt:lpstr>DESCRIPTION DU PROCESS</vt:lpstr>
      <vt:lpstr>ACTEURS DE LA PLATEFORME</vt:lpstr>
      <vt:lpstr>AVANTAGES</vt:lpstr>
    </vt:vector>
  </TitlesOfParts>
  <Company>XXX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XXX</dc:creator>
  <cp:lastModifiedBy>Compte Microsoft</cp:lastModifiedBy>
  <cp:revision>41</cp:revision>
  <cp:lastPrinted>2023-04-04T22:13:18Z</cp:lastPrinted>
  <dcterms:created xsi:type="dcterms:W3CDTF">2016-12-28T22:08:42Z</dcterms:created>
  <dcterms:modified xsi:type="dcterms:W3CDTF">2023-04-04T22:13:18Z</dcterms:modified>
</cp:coreProperties>
</file>